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metadata/core-properties" Target="docProps/core0.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2"/>
  </p:normalViewPr>
  <p:slideViewPr>
    <p:cSldViewPr snapToGrid="0">
      <p:cViewPr varScale="1">
        <p:scale>
          <a:sx n="67" d="100"/>
          <a:sy n="67" d="100"/>
        </p:scale>
        <p:origin x="9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MasterSlide0">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sterSlide0">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tIns="0" rIns="0" bIns="0" anchor="ctr">
            <a:spAutoFit/>
          </a:bodyPr>
          <a:lstStyle/>
          <a:p>
            <a:pPr indent="0" algn="ctr">
              <a:buNone/>
            </a:pPr>
            <a:endParaRPr lang="en-US" sz="4400" b="0" u="none" strike="noStrike">
              <a:solidFill>
                <a:srgbClr val="000000"/>
              </a:solidFill>
              <a:effectLst/>
              <a:uFillTx/>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tIns="0" rIns="0" bIns="0" anchor="ctr">
            <a:noAutofit/>
          </a:bodyPr>
          <a:lstStyle/>
          <a:p>
            <a:pPr indent="0" algn="ctr">
              <a:buNone/>
            </a:pPr>
            <a:r>
              <a:rPr lang="en-US" sz="4400" b="0" u="none" strike="noStrike">
                <a:solidFill>
                  <a:srgbClr val="000000"/>
                </a:solidFill>
                <a:effectLst/>
                <a:uFillTx/>
                <a:latin typeface="Arial"/>
              </a:rPr>
              <a:t>Click to edit the title text format</a:t>
            </a:r>
          </a:p>
        </p:txBody>
      </p:sp>
      <p:sp>
        <p:nvSpPr>
          <p:cNvPr id="3" name="PlaceHolder 2"/>
          <p:cNvSpPr>
            <a:spLocks noGrp="1"/>
          </p:cNvSpPr>
          <p:nvPr>
            <p:ph type="body"/>
          </p:nvPr>
        </p:nvSpPr>
        <p:spPr>
          <a:xfrm>
            <a:off x="914400" y="2406960"/>
            <a:ext cx="1645884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u="none" strike="noStrike">
                <a:solidFill>
                  <a:srgbClr val="000000"/>
                </a:solidFill>
                <a:effectLst/>
                <a:uFillTx/>
                <a:latin typeface="Arial"/>
              </a:rPr>
              <a:t>Click to edit the outline text format</a:t>
            </a:r>
          </a:p>
          <a:p>
            <a:pPr marL="864000" lvl="1" indent="-324000">
              <a:spcBef>
                <a:spcPts val="1134"/>
              </a:spcBef>
              <a:buClr>
                <a:srgbClr val="000000"/>
              </a:buClr>
              <a:buSzPct val="75000"/>
              <a:buFont typeface="Symbol" charset="2"/>
              <a:buChar char=""/>
            </a:pPr>
            <a:r>
              <a:rPr lang="en-US" sz="2800" b="0" u="none" strike="noStrike">
                <a:solidFill>
                  <a:srgbClr val="000000"/>
                </a:solidFill>
                <a:effectLst/>
                <a:uFillTx/>
                <a:latin typeface="Arial"/>
              </a:rPr>
              <a:t>Second Outline Level</a:t>
            </a:r>
          </a:p>
          <a:p>
            <a:pPr marL="1296000" lvl="2" indent="-288000">
              <a:spcBef>
                <a:spcPts val="850"/>
              </a:spcBef>
              <a:buClr>
                <a:srgbClr val="000000"/>
              </a:buClr>
              <a:buSzPct val="45000"/>
              <a:buFont typeface="Wingdings" charset="2"/>
              <a:buChar char=""/>
            </a:pPr>
            <a:r>
              <a:rPr lang="en-US" sz="2400" b="0" u="none" strike="noStrike">
                <a:solidFill>
                  <a:srgbClr val="000000"/>
                </a:solidFill>
                <a:effectLst/>
                <a:uFillTx/>
                <a:latin typeface="Arial"/>
              </a:rPr>
              <a:t>Third Outline Level</a:t>
            </a:r>
          </a:p>
          <a:p>
            <a:pPr marL="1728000" lvl="3" indent="-216000">
              <a:spcBef>
                <a:spcPts val="567"/>
              </a:spcBef>
              <a:buClr>
                <a:srgbClr val="000000"/>
              </a:buClr>
              <a:buSzPct val="75000"/>
              <a:buFont typeface="Symbol" charset="2"/>
              <a:buChar char=""/>
            </a:pPr>
            <a:r>
              <a:rPr lang="en-US" sz="2000" b="0" u="none" strike="noStrike">
                <a:solidFill>
                  <a:srgbClr val="000000"/>
                </a:solidFill>
                <a:effectLst/>
                <a:uFillTx/>
                <a:latin typeface="Arial"/>
              </a:rPr>
              <a:t>Fourth Outline Level</a:t>
            </a:r>
          </a:p>
          <a:p>
            <a:pPr marL="2160000" lvl="4"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Fifth Outline Level</a:t>
            </a:r>
          </a:p>
          <a:p>
            <a:pPr marL="2592000" lvl="5"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Sixth Outline Level</a:t>
            </a:r>
          </a:p>
          <a:p>
            <a:pPr marL="3024000" lvl="6" indent="-216000">
              <a:spcBef>
                <a:spcPts val="283"/>
              </a:spcBef>
              <a:buClr>
                <a:srgbClr val="000000"/>
              </a:buClr>
              <a:buSzPct val="45000"/>
              <a:buFont typeface="Wingdings" charset="2"/>
              <a:buChar char=""/>
            </a:pPr>
            <a:r>
              <a:rPr lang="en-US" sz="2000" b="0" u="none" strike="noStrike">
                <a:solidFill>
                  <a:srgbClr val="000000"/>
                </a:solidFill>
                <a:effectLst/>
                <a:uFillTx/>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png"/><Relationship Id="rId7"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png"/><Relationship Id="rId10" Type="http://schemas.openxmlformats.org/officeDocument/2006/relationships/image" Target="../media/image42.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4.png"/><Relationship Id="rId10" Type="http://schemas.openxmlformats.org/officeDocument/2006/relationships/image" Target="../media/image18.jpeg"/><Relationship Id="rId4" Type="http://schemas.openxmlformats.org/officeDocument/2006/relationships/image" Target="../media/image13.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32.jpe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25.png"/><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19.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27.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5.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0.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170FF"/>
        </a:solidFill>
        <a:effectLst/>
      </p:bgPr>
    </p:bg>
    <p:spTree>
      <p:nvGrpSpPr>
        <p:cNvPr id="1" name=""/>
        <p:cNvGrpSpPr/>
        <p:nvPr/>
      </p:nvGrpSpPr>
      <p:grpSpPr>
        <a:xfrm>
          <a:off x="0" y="0"/>
          <a:ext cx="0" cy="0"/>
          <a:chOff x="0" y="0"/>
          <a:chExt cx="0" cy="0"/>
        </a:xfrm>
      </p:grpSpPr>
      <p:sp>
        <p:nvSpPr>
          <p:cNvPr id="4" name="Freeform: Shape 3"/>
          <p:cNvSpPr/>
          <p:nvPr/>
        </p:nvSpPr>
        <p:spPr>
          <a:xfrm>
            <a:off x="14664960" y="4875480"/>
            <a:ext cx="6291720" cy="6130440"/>
          </a:xfrm>
          <a:custGeom>
            <a:avLst/>
            <a:gdLst/>
            <a:ahLst/>
            <a:cxnLst/>
            <a:rect l="0" t="0" r="r" b="b"/>
            <a:pathLst>
              <a:path w="17477" h="17029">
                <a:moveTo>
                  <a:pt x="3387" y="0"/>
                </a:moveTo>
                <a:lnTo>
                  <a:pt x="17477" y="3537"/>
                </a:lnTo>
                <a:lnTo>
                  <a:pt x="14089" y="17029"/>
                </a:lnTo>
                <a:lnTo>
                  <a:pt x="0" y="13491"/>
                </a:lnTo>
                <a:lnTo>
                  <a:pt x="3387"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 name="Freeform: Shape 4"/>
          <p:cNvSpPr/>
          <p:nvPr/>
        </p:nvSpPr>
        <p:spPr>
          <a:xfrm>
            <a:off x="13099320" y="585360"/>
            <a:ext cx="4287240" cy="3885120"/>
          </a:xfrm>
          <a:custGeom>
            <a:avLst/>
            <a:gdLst/>
            <a:ahLst/>
            <a:cxnLst/>
            <a:rect l="0" t="0" r="r" b="b"/>
            <a:pathLst>
              <a:path w="11909" h="10792">
                <a:moveTo>
                  <a:pt x="11909" y="0"/>
                </a:moveTo>
                <a:lnTo>
                  <a:pt x="11909" y="10792"/>
                </a:lnTo>
                <a:lnTo>
                  <a:pt x="0" y="10792"/>
                </a:lnTo>
                <a:lnTo>
                  <a:pt x="0" y="0"/>
                </a:lnTo>
                <a:lnTo>
                  <a:pt x="11909"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 name="Freeform: Shape 5"/>
          <p:cNvSpPr/>
          <p:nvPr/>
        </p:nvSpPr>
        <p:spPr>
          <a:xfrm>
            <a:off x="2513880" y="585360"/>
            <a:ext cx="13260600" cy="9117000"/>
          </a:xfrm>
          <a:custGeom>
            <a:avLst/>
            <a:gdLst/>
            <a:ahLst/>
            <a:cxnLst/>
            <a:rect l="0" t="0" r="r" b="b"/>
            <a:pathLst>
              <a:path w="36835" h="25325">
                <a:moveTo>
                  <a:pt x="0" y="0"/>
                </a:moveTo>
                <a:lnTo>
                  <a:pt x="36835" y="0"/>
                </a:lnTo>
                <a:lnTo>
                  <a:pt x="36835" y="25325"/>
                </a:lnTo>
                <a:lnTo>
                  <a:pt x="0" y="25325"/>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 name="Freeform: Shape 6"/>
          <p:cNvSpPr/>
          <p:nvPr/>
        </p:nvSpPr>
        <p:spPr>
          <a:xfrm>
            <a:off x="13027680" y="3816000"/>
            <a:ext cx="4430880" cy="5886000"/>
          </a:xfrm>
          <a:custGeom>
            <a:avLst/>
            <a:gdLst/>
            <a:ahLst/>
            <a:cxnLst/>
            <a:rect l="0" t="0" r="r" b="b"/>
            <a:pathLst>
              <a:path w="12308" h="16350">
                <a:moveTo>
                  <a:pt x="0" y="0"/>
                </a:moveTo>
                <a:lnTo>
                  <a:pt x="12308" y="0"/>
                </a:lnTo>
                <a:lnTo>
                  <a:pt x="12308" y="16350"/>
                </a:lnTo>
                <a:lnTo>
                  <a:pt x="0" y="16350"/>
                </a:lnTo>
                <a:lnTo>
                  <a:pt x="0" y="0"/>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 name="Freeform: Shape 7"/>
          <p:cNvSpPr/>
          <p:nvPr/>
        </p:nvSpPr>
        <p:spPr>
          <a:xfrm>
            <a:off x="-2363760" y="-2302920"/>
            <a:ext cx="6303600" cy="6141600"/>
          </a:xfrm>
          <a:custGeom>
            <a:avLst/>
            <a:gdLst/>
            <a:ahLst/>
            <a:cxnLst/>
            <a:rect l="0" t="0" r="r" b="b"/>
            <a:pathLst>
              <a:path w="17510" h="17060">
                <a:moveTo>
                  <a:pt x="3393" y="0"/>
                </a:moveTo>
                <a:lnTo>
                  <a:pt x="17510" y="3544"/>
                </a:lnTo>
                <a:lnTo>
                  <a:pt x="14116" y="17060"/>
                </a:lnTo>
                <a:lnTo>
                  <a:pt x="0" y="13515"/>
                </a:lnTo>
                <a:lnTo>
                  <a:pt x="3393"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 name="Freeform: Shape 8"/>
          <p:cNvSpPr/>
          <p:nvPr/>
        </p:nvSpPr>
        <p:spPr>
          <a:xfrm>
            <a:off x="666000" y="76752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 name="Freeform: Shape 9"/>
          <p:cNvSpPr/>
          <p:nvPr/>
        </p:nvSpPr>
        <p:spPr>
          <a:xfrm>
            <a:off x="-189720" y="6694560"/>
            <a:ext cx="4287240" cy="3885120"/>
          </a:xfrm>
          <a:custGeom>
            <a:avLst/>
            <a:gdLst/>
            <a:ahLst/>
            <a:cxnLst/>
            <a:rect l="0" t="0" r="r" b="b"/>
            <a:pathLst>
              <a:path w="11909" h="10792">
                <a:moveTo>
                  <a:pt x="0" y="10792"/>
                </a:moveTo>
                <a:lnTo>
                  <a:pt x="0" y="0"/>
                </a:lnTo>
                <a:lnTo>
                  <a:pt x="11909" y="0"/>
                </a:lnTo>
                <a:lnTo>
                  <a:pt x="11909" y="10792"/>
                </a:lnTo>
                <a:lnTo>
                  <a:pt x="0" y="10792"/>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 name="Freeform: Shape 10"/>
          <p:cNvSpPr/>
          <p:nvPr/>
        </p:nvSpPr>
        <p:spPr>
          <a:xfrm>
            <a:off x="12304440" y="295560"/>
            <a:ext cx="2147760" cy="4464360"/>
          </a:xfrm>
          <a:custGeom>
            <a:avLst/>
            <a:gdLst/>
            <a:ahLst/>
            <a:cxnLst/>
            <a:rect l="0" t="0" r="r" b="b"/>
            <a:pathLst>
              <a:path w="5966" h="12401">
                <a:moveTo>
                  <a:pt x="1788" y="0"/>
                </a:moveTo>
                <a:lnTo>
                  <a:pt x="5966" y="634"/>
                </a:lnTo>
                <a:lnTo>
                  <a:pt x="4177" y="12401"/>
                </a:lnTo>
                <a:lnTo>
                  <a:pt x="0" y="11766"/>
                </a:lnTo>
                <a:lnTo>
                  <a:pt x="1788"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 name="Freeform: Shape 11"/>
          <p:cNvSpPr/>
          <p:nvPr/>
        </p:nvSpPr>
        <p:spPr>
          <a:xfrm>
            <a:off x="533880" y="3482640"/>
            <a:ext cx="4707000" cy="5911200"/>
          </a:xfrm>
          <a:custGeom>
            <a:avLst/>
            <a:gdLst/>
            <a:ahLst/>
            <a:cxnLst/>
            <a:rect l="0" t="0" r="r" b="b"/>
            <a:pathLst>
              <a:path w="13075" h="16420">
                <a:moveTo>
                  <a:pt x="0" y="0"/>
                </a:moveTo>
                <a:lnTo>
                  <a:pt x="13075" y="0"/>
                </a:lnTo>
                <a:lnTo>
                  <a:pt x="13075" y="16420"/>
                </a:lnTo>
                <a:lnTo>
                  <a:pt x="0" y="16420"/>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3" name="Freeform: Shape 12"/>
          <p:cNvSpPr/>
          <p:nvPr/>
        </p:nvSpPr>
        <p:spPr>
          <a:xfrm>
            <a:off x="3488760" y="-632880"/>
            <a:ext cx="3503880" cy="2829600"/>
          </a:xfrm>
          <a:custGeom>
            <a:avLst/>
            <a:gdLst/>
            <a:ahLst/>
            <a:cxnLst/>
            <a:rect l="0" t="0" r="r" b="b"/>
            <a:pathLst>
              <a:path w="9733" h="7860">
                <a:moveTo>
                  <a:pt x="0" y="4427"/>
                </a:moveTo>
                <a:lnTo>
                  <a:pt x="7779" y="0"/>
                </a:lnTo>
                <a:lnTo>
                  <a:pt x="9733" y="3432"/>
                </a:lnTo>
                <a:lnTo>
                  <a:pt x="1953" y="7860"/>
                </a:lnTo>
                <a:lnTo>
                  <a:pt x="0" y="4427"/>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4" name="Freeform: Shape 13"/>
          <p:cNvSpPr/>
          <p:nvPr/>
        </p:nvSpPr>
        <p:spPr>
          <a:xfrm>
            <a:off x="1894320" y="7099920"/>
            <a:ext cx="1985760" cy="1422000"/>
          </a:xfrm>
          <a:custGeom>
            <a:avLst/>
            <a:gdLst/>
            <a:ahLst/>
            <a:cxnLst/>
            <a:rect l="0" t="0" r="r" b="b"/>
            <a:pathLst>
              <a:path w="5516" h="3950">
                <a:moveTo>
                  <a:pt x="0" y="0"/>
                </a:moveTo>
                <a:lnTo>
                  <a:pt x="5516" y="0"/>
                </a:lnTo>
                <a:lnTo>
                  <a:pt x="5516" y="3950"/>
                </a:lnTo>
                <a:lnTo>
                  <a:pt x="0" y="3950"/>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5" name="Freeform: Shape 14"/>
          <p:cNvSpPr/>
          <p:nvPr/>
        </p:nvSpPr>
        <p:spPr>
          <a:xfrm>
            <a:off x="14350680" y="382680"/>
            <a:ext cx="2383200" cy="2198520"/>
          </a:xfrm>
          <a:custGeom>
            <a:avLst/>
            <a:gdLst/>
            <a:ahLst/>
            <a:cxnLst/>
            <a:rect l="0" t="0" r="r" b="b"/>
            <a:pathLst>
              <a:path w="6620" h="6107">
                <a:moveTo>
                  <a:pt x="0" y="0"/>
                </a:moveTo>
                <a:lnTo>
                  <a:pt x="6620" y="0"/>
                </a:lnTo>
                <a:lnTo>
                  <a:pt x="6620" y="6107"/>
                </a:lnTo>
                <a:lnTo>
                  <a:pt x="0" y="6107"/>
                </a:lnTo>
                <a:lnTo>
                  <a:pt x="0" y="0"/>
                </a:lnTo>
                <a:close/>
              </a:path>
            </a:pathLst>
          </a:custGeom>
          <a:blipFill rotWithShape="0">
            <a:blip r:embed="rId11"/>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6" name="Freeform: Shape 15"/>
          <p:cNvSpPr/>
          <p:nvPr/>
        </p:nvSpPr>
        <p:spPr>
          <a:xfrm>
            <a:off x="12849120" y="7554240"/>
            <a:ext cx="1985760" cy="2166120"/>
          </a:xfrm>
          <a:custGeom>
            <a:avLst/>
            <a:gdLst/>
            <a:ahLst/>
            <a:cxnLst/>
            <a:rect l="0" t="0" r="r" b="b"/>
            <a:pathLst>
              <a:path w="5516" h="6017">
                <a:moveTo>
                  <a:pt x="0" y="0"/>
                </a:moveTo>
                <a:lnTo>
                  <a:pt x="5516" y="0"/>
                </a:lnTo>
                <a:lnTo>
                  <a:pt x="5516" y="6017"/>
                </a:lnTo>
                <a:lnTo>
                  <a:pt x="0" y="6017"/>
                </a:lnTo>
                <a:lnTo>
                  <a:pt x="0" y="0"/>
                </a:lnTo>
                <a:close/>
              </a:path>
            </a:pathLst>
          </a:custGeom>
          <a:blipFill rotWithShape="0">
            <a:blip r:embed="rId1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7" name="TextBox 16"/>
          <p:cNvSpPr txBox="1"/>
          <p:nvPr/>
        </p:nvSpPr>
        <p:spPr>
          <a:xfrm>
            <a:off x="5081760" y="3828240"/>
            <a:ext cx="8124480" cy="3442680"/>
          </a:xfrm>
          <a:prstGeom prst="rect">
            <a:avLst/>
          </a:prstGeom>
          <a:noFill/>
          <a:ln w="0">
            <a:noFill/>
          </a:ln>
        </p:spPr>
        <p:txBody>
          <a:bodyPr lIns="90000" tIns="45000" rIns="90000" bIns="45000" anchor="t">
            <a:spAutoFit/>
          </a:bodyPr>
          <a:lstStyle/>
          <a:p>
            <a:pPr algn="ctr" rtl="1">
              <a:lnSpc>
                <a:spcPts val="8799"/>
              </a:lnSpc>
            </a:pPr>
            <a:r>
              <a:rPr lang="en-US" sz="8400" b="1" u="none" strike="noStrike">
                <a:solidFill>
                  <a:srgbClr val="E9473F"/>
                </a:solidFill>
                <a:effectLst/>
                <a:uFillTx/>
                <a:latin typeface="Helvetica-Bold"/>
                <a:ea typeface="Helvetica-Bold"/>
              </a:rPr>
              <a:t>Powering Potential-READ</a:t>
            </a:r>
            <a:endParaRPr lang="en-US" sz="8400" b="0" u="none" strike="noStrike">
              <a:solidFill>
                <a:srgbClr val="FFFFFF"/>
              </a:solidFill>
              <a:effectLst/>
              <a:uFillTx/>
              <a:latin typeface="Arial"/>
            </a:endParaRPr>
          </a:p>
        </p:txBody>
      </p:sp>
      <p:sp>
        <p:nvSpPr>
          <p:cNvPr id="18" name="TextBox 17"/>
          <p:cNvSpPr txBox="1"/>
          <p:nvPr/>
        </p:nvSpPr>
        <p:spPr>
          <a:xfrm>
            <a:off x="7099920" y="169200"/>
            <a:ext cx="4088520" cy="3773160"/>
          </a:xfrm>
          <a:prstGeom prst="rect">
            <a:avLst/>
          </a:prstGeom>
          <a:noFill/>
          <a:ln w="0">
            <a:noFill/>
          </a:ln>
        </p:spPr>
        <p:txBody>
          <a:bodyPr lIns="90000" tIns="45000" rIns="90000" bIns="45000" anchor="t">
            <a:spAutoFit/>
          </a:bodyPr>
          <a:lstStyle/>
          <a:p>
            <a:pPr algn="ctr" rtl="1">
              <a:lnSpc>
                <a:spcPts val="5800"/>
              </a:lnSpc>
            </a:pPr>
            <a:r>
              <a:rPr lang="en-US" sz="5500" b="0" u="none" strike="noStrike">
                <a:solidFill>
                  <a:srgbClr val="4C2E46"/>
                </a:solidFill>
                <a:effectLst/>
                <a:uFillTx/>
                <a:latin typeface="Arial"/>
                <a:ea typeface="Arial"/>
              </a:rPr>
              <a:t>GFWC Alabama 2026-2028 President’s Project</a:t>
            </a:r>
            <a:endParaRPr lang="en-US" sz="5500" b="0" u="none" strike="noStrike">
              <a:solidFill>
                <a:srgbClr val="FFFFFF"/>
              </a:solidFill>
              <a:effectLst/>
              <a:uFillTx/>
              <a:latin typeface="Arial"/>
            </a:endParaRPr>
          </a:p>
        </p:txBody>
      </p:sp>
      <p:sp>
        <p:nvSpPr>
          <p:cNvPr id="19" name="TextBox 18"/>
          <p:cNvSpPr txBox="1"/>
          <p:nvPr/>
        </p:nvSpPr>
        <p:spPr>
          <a:xfrm>
            <a:off x="4746960" y="6635880"/>
            <a:ext cx="8116200" cy="1995480"/>
          </a:xfrm>
          <a:prstGeom prst="rect">
            <a:avLst/>
          </a:prstGeom>
          <a:noFill/>
          <a:ln w="0">
            <a:noFill/>
          </a:ln>
        </p:spPr>
        <p:txBody>
          <a:bodyPr lIns="90000" tIns="45000" rIns="90000" bIns="45000" anchor="t">
            <a:spAutoFit/>
          </a:bodyPr>
          <a:lstStyle/>
          <a:p>
            <a:pPr algn="ctr" rtl="1">
              <a:lnSpc>
                <a:spcPts val="5000"/>
              </a:lnSpc>
            </a:pPr>
            <a:r>
              <a:rPr lang="en-US" sz="6400" b="0" u="none" strike="noStrike">
                <a:solidFill>
                  <a:srgbClr val="4C2E46"/>
                </a:solidFill>
                <a:effectLst/>
                <a:uFillTx/>
                <a:latin typeface="Arial"/>
                <a:ea typeface="Arial"/>
              </a:rPr>
              <a:t>unlocking the power of early literacy for Alabama’s youth</a:t>
            </a:r>
            <a:endParaRPr lang="en-US" sz="6400" b="0" u="none" strike="noStrike">
              <a:solidFill>
                <a:srgbClr val="FFFFFF"/>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CE1A"/>
        </a:solidFill>
        <a:effectLst/>
      </p:bgPr>
    </p:bg>
    <p:spTree>
      <p:nvGrpSpPr>
        <p:cNvPr id="1" name=""/>
        <p:cNvGrpSpPr/>
        <p:nvPr/>
      </p:nvGrpSpPr>
      <p:grpSpPr>
        <a:xfrm>
          <a:off x="0" y="0"/>
          <a:ext cx="0" cy="0"/>
          <a:chOff x="0" y="0"/>
          <a:chExt cx="0" cy="0"/>
        </a:xfrm>
      </p:grpSpPr>
      <p:sp>
        <p:nvSpPr>
          <p:cNvPr id="111" name="Freeform: Shape 110"/>
          <p:cNvSpPr/>
          <p:nvPr/>
        </p:nvSpPr>
        <p:spPr>
          <a:xfrm>
            <a:off x="10176840" y="-1643040"/>
            <a:ext cx="9659880" cy="7102080"/>
          </a:xfrm>
          <a:custGeom>
            <a:avLst/>
            <a:gdLst/>
            <a:ahLst/>
            <a:cxnLst/>
            <a:rect l="0" t="0" r="r" b="b"/>
            <a:pathLst>
              <a:path w="26833" h="19728">
                <a:moveTo>
                  <a:pt x="2860" y="0"/>
                </a:moveTo>
                <a:lnTo>
                  <a:pt x="26833" y="4504"/>
                </a:lnTo>
                <a:lnTo>
                  <a:pt x="23972" y="19728"/>
                </a:lnTo>
                <a:lnTo>
                  <a:pt x="0" y="15224"/>
                </a:lnTo>
                <a:lnTo>
                  <a:pt x="2860"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2" name="Freeform: Shape 111"/>
          <p:cNvSpPr/>
          <p:nvPr/>
        </p:nvSpPr>
        <p:spPr>
          <a:xfrm>
            <a:off x="16049160" y="729360"/>
            <a:ext cx="1529640" cy="1642320"/>
          </a:xfrm>
          <a:custGeom>
            <a:avLst/>
            <a:gdLst/>
            <a:ahLst/>
            <a:cxnLst/>
            <a:rect l="0" t="0" r="r" b="b"/>
            <a:pathLst>
              <a:path w="4249" h="4562">
                <a:moveTo>
                  <a:pt x="732" y="0"/>
                </a:moveTo>
                <a:lnTo>
                  <a:pt x="4249" y="660"/>
                </a:lnTo>
                <a:lnTo>
                  <a:pt x="3517" y="4562"/>
                </a:lnTo>
                <a:lnTo>
                  <a:pt x="0" y="3902"/>
                </a:lnTo>
                <a:lnTo>
                  <a:pt x="732"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3" name="Freeform: Shape 112"/>
          <p:cNvSpPr/>
          <p:nvPr/>
        </p:nvSpPr>
        <p:spPr>
          <a:xfrm>
            <a:off x="2683800" y="702000"/>
            <a:ext cx="12920760" cy="8883000"/>
          </a:xfrm>
          <a:custGeom>
            <a:avLst/>
            <a:gdLst/>
            <a:ahLst/>
            <a:cxnLst/>
            <a:rect l="0" t="0" r="r" b="b"/>
            <a:pathLst>
              <a:path w="35891" h="24675">
                <a:moveTo>
                  <a:pt x="0" y="0"/>
                </a:moveTo>
                <a:lnTo>
                  <a:pt x="35891" y="0"/>
                </a:lnTo>
                <a:lnTo>
                  <a:pt x="35891" y="24675"/>
                </a:lnTo>
                <a:lnTo>
                  <a:pt x="0" y="24675"/>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4" name="Freeform: Shape 113"/>
          <p:cNvSpPr/>
          <p:nvPr/>
        </p:nvSpPr>
        <p:spPr>
          <a:xfrm>
            <a:off x="-2363760" y="-2302920"/>
            <a:ext cx="7757280" cy="7558560"/>
          </a:xfrm>
          <a:custGeom>
            <a:avLst/>
            <a:gdLst/>
            <a:ahLst/>
            <a:cxnLst/>
            <a:rect l="0" t="0" r="r" b="b"/>
            <a:pathLst>
              <a:path w="21548" h="20996">
                <a:moveTo>
                  <a:pt x="4176" y="0"/>
                </a:moveTo>
                <a:lnTo>
                  <a:pt x="21548" y="4362"/>
                </a:lnTo>
                <a:lnTo>
                  <a:pt x="17371" y="20996"/>
                </a:lnTo>
                <a:lnTo>
                  <a:pt x="0" y="16634"/>
                </a:lnTo>
                <a:lnTo>
                  <a:pt x="4176" y="0"/>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5" name="Freeform: Shape 114"/>
          <p:cNvSpPr/>
          <p:nvPr/>
        </p:nvSpPr>
        <p:spPr>
          <a:xfrm>
            <a:off x="3319560" y="-1272240"/>
            <a:ext cx="5429160" cy="4003560"/>
          </a:xfrm>
          <a:custGeom>
            <a:avLst/>
            <a:gdLst/>
            <a:ahLst/>
            <a:cxnLst/>
            <a:rect l="0" t="0" r="r" b="b"/>
            <a:pathLst>
              <a:path w="15081" h="11121">
                <a:moveTo>
                  <a:pt x="0" y="3739"/>
                </a:moveTo>
                <a:lnTo>
                  <a:pt x="12950" y="0"/>
                </a:lnTo>
                <a:lnTo>
                  <a:pt x="15081" y="7382"/>
                </a:lnTo>
                <a:lnTo>
                  <a:pt x="2130" y="11121"/>
                </a:lnTo>
                <a:lnTo>
                  <a:pt x="0" y="3739"/>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6" name="Freeform: Shape 115"/>
          <p:cNvSpPr/>
          <p:nvPr/>
        </p:nvSpPr>
        <p:spPr>
          <a:xfrm>
            <a:off x="11503080" y="3831480"/>
            <a:ext cx="8744040" cy="8822880"/>
          </a:xfrm>
          <a:custGeom>
            <a:avLst/>
            <a:gdLst/>
            <a:ahLst/>
            <a:cxnLst/>
            <a:rect l="0" t="0" r="r" b="b"/>
            <a:pathLst>
              <a:path w="24289" h="24508">
                <a:moveTo>
                  <a:pt x="0" y="14534"/>
                </a:moveTo>
                <a:lnTo>
                  <a:pt x="13734" y="0"/>
                </a:lnTo>
                <a:lnTo>
                  <a:pt x="24289" y="9973"/>
                </a:lnTo>
                <a:lnTo>
                  <a:pt x="10555" y="24508"/>
                </a:lnTo>
                <a:lnTo>
                  <a:pt x="0" y="14534"/>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7" name="Freeform: Shape 116"/>
          <p:cNvSpPr/>
          <p:nvPr/>
        </p:nvSpPr>
        <p:spPr>
          <a:xfrm>
            <a:off x="808200" y="5143320"/>
            <a:ext cx="5023080" cy="4439160"/>
          </a:xfrm>
          <a:custGeom>
            <a:avLst/>
            <a:gdLst/>
            <a:ahLst/>
            <a:cxnLst/>
            <a:rect l="0" t="0" r="r" b="b"/>
            <a:pathLst>
              <a:path w="13953" h="12331">
                <a:moveTo>
                  <a:pt x="0" y="0"/>
                </a:moveTo>
                <a:lnTo>
                  <a:pt x="13953" y="0"/>
                </a:lnTo>
                <a:lnTo>
                  <a:pt x="13953" y="12331"/>
                </a:lnTo>
                <a:lnTo>
                  <a:pt x="0" y="12331"/>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18" name="TextBox 117"/>
          <p:cNvSpPr txBox="1"/>
          <p:nvPr/>
        </p:nvSpPr>
        <p:spPr>
          <a:xfrm>
            <a:off x="2954520" y="2194920"/>
            <a:ext cx="7727760" cy="3849480"/>
          </a:xfrm>
          <a:prstGeom prst="rect">
            <a:avLst/>
          </a:prstGeom>
          <a:noFill/>
          <a:ln w="0">
            <a:noFill/>
          </a:ln>
        </p:spPr>
        <p:txBody>
          <a:bodyPr lIns="90000" tIns="45000" rIns="90000" bIns="45000" anchor="t">
            <a:spAutoFit/>
          </a:bodyPr>
          <a:lstStyle/>
          <a:p>
            <a:pPr algn="ctr" rtl="1">
              <a:lnSpc>
                <a:spcPts val="10199"/>
              </a:lnSpc>
            </a:pPr>
            <a:r>
              <a:rPr lang="en-US" sz="12600" b="1" u="none" strike="noStrike">
                <a:solidFill>
                  <a:srgbClr val="E9473F"/>
                </a:solidFill>
                <a:effectLst/>
                <a:uFillTx/>
                <a:latin typeface="Helvetica-Bold"/>
                <a:ea typeface="Helvetica-Bold"/>
              </a:rPr>
              <a:t>Thank You!</a:t>
            </a:r>
            <a:endParaRPr lang="en-US" sz="12600" b="0" u="none" strike="noStrike">
              <a:solidFill>
                <a:srgbClr val="000000"/>
              </a:solidFill>
              <a:effectLst/>
              <a:uFillTx/>
              <a:latin typeface="Arial"/>
            </a:endParaRPr>
          </a:p>
          <a:p>
            <a:pPr algn="ctr" rtl="1">
              <a:lnSpc>
                <a:spcPts val="4601"/>
              </a:lnSpc>
            </a:pPr>
            <a:r>
              <a:rPr lang="en-US" sz="5700" b="1" u="none" strike="noStrike">
                <a:solidFill>
                  <a:srgbClr val="E9473F"/>
                </a:solidFill>
                <a:effectLst/>
                <a:uFillTx/>
                <a:latin typeface="Helvetica-Bold"/>
                <a:ea typeface="Helvetica-Bold"/>
              </a:rPr>
              <a:t>#living the volunteer spirit</a:t>
            </a:r>
            <a:endParaRPr lang="en-US" sz="5700" b="0" u="none" strike="noStrike">
              <a:solidFill>
                <a:srgbClr val="000000"/>
              </a:solidFill>
              <a:effectLst/>
              <a:uFillTx/>
              <a:latin typeface="Arial"/>
            </a:endParaRPr>
          </a:p>
        </p:txBody>
      </p:sp>
      <p:sp>
        <p:nvSpPr>
          <p:cNvPr id="119" name="Freeform: Shape 118"/>
          <p:cNvSpPr/>
          <p:nvPr/>
        </p:nvSpPr>
        <p:spPr>
          <a:xfrm>
            <a:off x="16057080" y="6387480"/>
            <a:ext cx="1514160" cy="1629000"/>
          </a:xfrm>
          <a:custGeom>
            <a:avLst/>
            <a:gdLst/>
            <a:ahLst/>
            <a:cxnLst/>
            <a:rect l="0" t="0" r="r" b="b"/>
            <a:pathLst>
              <a:path w="4206" h="4525">
                <a:moveTo>
                  <a:pt x="0" y="614"/>
                </a:moveTo>
                <a:lnTo>
                  <a:pt x="3525" y="0"/>
                </a:lnTo>
                <a:lnTo>
                  <a:pt x="4206" y="3911"/>
                </a:lnTo>
                <a:lnTo>
                  <a:pt x="681" y="4525"/>
                </a:lnTo>
                <a:lnTo>
                  <a:pt x="0" y="614"/>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0" name="Freeform: Shape 119"/>
          <p:cNvSpPr/>
          <p:nvPr/>
        </p:nvSpPr>
        <p:spPr>
          <a:xfrm>
            <a:off x="574920" y="1028880"/>
            <a:ext cx="3382920" cy="1838520"/>
          </a:xfrm>
          <a:custGeom>
            <a:avLst/>
            <a:gdLst/>
            <a:ahLst/>
            <a:cxnLst/>
            <a:rect l="0" t="0" r="r" b="b"/>
            <a:pathLst>
              <a:path w="9397" h="5107">
                <a:moveTo>
                  <a:pt x="8871" y="5107"/>
                </a:moveTo>
                <a:lnTo>
                  <a:pt x="0" y="3916"/>
                </a:lnTo>
                <a:lnTo>
                  <a:pt x="525" y="0"/>
                </a:lnTo>
                <a:lnTo>
                  <a:pt x="9397" y="1191"/>
                </a:lnTo>
                <a:lnTo>
                  <a:pt x="8871" y="5107"/>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21" name="Freeform: Shape 120"/>
          <p:cNvSpPr/>
          <p:nvPr/>
        </p:nvSpPr>
        <p:spPr>
          <a:xfrm>
            <a:off x="8444520" y="357480"/>
            <a:ext cx="7973640" cy="9795240"/>
          </a:xfrm>
          <a:custGeom>
            <a:avLst/>
            <a:gdLst/>
            <a:ahLst/>
            <a:cxnLst/>
            <a:rect l="0" t="0" r="r" b="b"/>
            <a:pathLst>
              <a:path w="22149" h="27209">
                <a:moveTo>
                  <a:pt x="0" y="0"/>
                </a:moveTo>
                <a:lnTo>
                  <a:pt x="22149" y="0"/>
                </a:lnTo>
                <a:lnTo>
                  <a:pt x="22149" y="27209"/>
                </a:lnTo>
                <a:lnTo>
                  <a:pt x="0" y="27209"/>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B233"/>
        </a:solidFill>
        <a:effectLst/>
      </p:bgPr>
    </p:bg>
    <p:spTree>
      <p:nvGrpSpPr>
        <p:cNvPr id="1" name=""/>
        <p:cNvGrpSpPr/>
        <p:nvPr/>
      </p:nvGrpSpPr>
      <p:grpSpPr>
        <a:xfrm>
          <a:off x="0" y="0"/>
          <a:ext cx="0" cy="0"/>
          <a:chOff x="0" y="0"/>
          <a:chExt cx="0" cy="0"/>
        </a:xfrm>
      </p:grpSpPr>
      <p:sp>
        <p:nvSpPr>
          <p:cNvPr id="20" name="Freeform: Shape 19"/>
          <p:cNvSpPr/>
          <p:nvPr/>
        </p:nvSpPr>
        <p:spPr>
          <a:xfrm>
            <a:off x="-2566800" y="-2302920"/>
            <a:ext cx="7350840" cy="7162200"/>
          </a:xfrm>
          <a:custGeom>
            <a:avLst/>
            <a:gdLst/>
            <a:ahLst/>
            <a:cxnLst/>
            <a:rect l="0" t="0" r="r" b="b"/>
            <a:pathLst>
              <a:path w="20419" h="19895">
                <a:moveTo>
                  <a:pt x="3957" y="0"/>
                </a:moveTo>
                <a:lnTo>
                  <a:pt x="20419" y="4133"/>
                </a:lnTo>
                <a:lnTo>
                  <a:pt x="16461" y="19895"/>
                </a:lnTo>
                <a:lnTo>
                  <a:pt x="0" y="15762"/>
                </a:lnTo>
                <a:lnTo>
                  <a:pt x="3957"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1" name="Freeform: Shape 20"/>
          <p:cNvSpPr/>
          <p:nvPr/>
        </p:nvSpPr>
        <p:spPr>
          <a:xfrm>
            <a:off x="-1851480" y="4997160"/>
            <a:ext cx="8056440" cy="7969680"/>
          </a:xfrm>
          <a:custGeom>
            <a:avLst/>
            <a:gdLst/>
            <a:ahLst/>
            <a:cxnLst/>
            <a:rect l="0" t="0" r="r" b="b"/>
            <a:pathLst>
              <a:path w="22379" h="22138">
                <a:moveTo>
                  <a:pt x="7921" y="0"/>
                </a:moveTo>
                <a:lnTo>
                  <a:pt x="22379" y="13897"/>
                </a:lnTo>
                <a:lnTo>
                  <a:pt x="14458" y="22138"/>
                </a:lnTo>
                <a:lnTo>
                  <a:pt x="0" y="8241"/>
                </a:lnTo>
                <a:lnTo>
                  <a:pt x="7921"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2" name="Freeform: Shape 21"/>
          <p:cNvSpPr/>
          <p:nvPr/>
        </p:nvSpPr>
        <p:spPr>
          <a:xfrm>
            <a:off x="11423520" y="2697840"/>
            <a:ext cx="11291400" cy="11393280"/>
          </a:xfrm>
          <a:custGeom>
            <a:avLst/>
            <a:gdLst/>
            <a:ahLst/>
            <a:cxnLst/>
            <a:rect l="0" t="0" r="r" b="b"/>
            <a:pathLst>
              <a:path w="31365" h="31648">
                <a:moveTo>
                  <a:pt x="0" y="18768"/>
                </a:moveTo>
                <a:lnTo>
                  <a:pt x="17735" y="0"/>
                </a:lnTo>
                <a:lnTo>
                  <a:pt x="31365" y="12879"/>
                </a:lnTo>
                <a:lnTo>
                  <a:pt x="13630" y="31648"/>
                </a:lnTo>
                <a:lnTo>
                  <a:pt x="0" y="18768"/>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3" name="Freeform: Shape 22"/>
          <p:cNvSpPr/>
          <p:nvPr/>
        </p:nvSpPr>
        <p:spPr>
          <a:xfrm>
            <a:off x="7364520" y="-1028880"/>
            <a:ext cx="6480360" cy="4115160"/>
          </a:xfrm>
          <a:custGeom>
            <a:avLst/>
            <a:gdLst/>
            <a:ahLst/>
            <a:cxnLst/>
            <a:rect l="0" t="0" r="r" b="b"/>
            <a:pathLst>
              <a:path w="18001" h="11431">
                <a:moveTo>
                  <a:pt x="0" y="0"/>
                </a:moveTo>
                <a:lnTo>
                  <a:pt x="18001" y="0"/>
                </a:lnTo>
                <a:lnTo>
                  <a:pt x="18001" y="11431"/>
                </a:lnTo>
                <a:lnTo>
                  <a:pt x="0" y="11431"/>
                </a:lnTo>
                <a:lnTo>
                  <a:pt x="0" y="0"/>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4" name="Freeform: Shape 23"/>
          <p:cNvSpPr/>
          <p:nvPr/>
        </p:nvSpPr>
        <p:spPr>
          <a:xfrm>
            <a:off x="4207320" y="438840"/>
            <a:ext cx="13260600" cy="9117000"/>
          </a:xfrm>
          <a:custGeom>
            <a:avLst/>
            <a:gdLst/>
            <a:ahLst/>
            <a:cxnLst/>
            <a:rect l="0" t="0" r="r" b="b"/>
            <a:pathLst>
              <a:path w="36835" h="25325">
                <a:moveTo>
                  <a:pt x="0" y="0"/>
                </a:moveTo>
                <a:lnTo>
                  <a:pt x="36835" y="0"/>
                </a:lnTo>
                <a:lnTo>
                  <a:pt x="36835" y="25325"/>
                </a:lnTo>
                <a:lnTo>
                  <a:pt x="0" y="25325"/>
                </a:lnTo>
                <a:lnTo>
                  <a:pt x="0" y="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5" name="Freeform: Shape 24"/>
          <p:cNvSpPr/>
          <p:nvPr/>
        </p:nvSpPr>
        <p:spPr>
          <a:xfrm>
            <a:off x="291240" y="1992240"/>
            <a:ext cx="5913720" cy="7655400"/>
          </a:xfrm>
          <a:custGeom>
            <a:avLst/>
            <a:gdLst/>
            <a:ahLst/>
            <a:cxnLst/>
            <a:rect l="0" t="0" r="r" b="b"/>
            <a:pathLst>
              <a:path w="16427" h="21265">
                <a:moveTo>
                  <a:pt x="0" y="0"/>
                </a:moveTo>
                <a:lnTo>
                  <a:pt x="16427" y="0"/>
                </a:lnTo>
                <a:lnTo>
                  <a:pt x="16427" y="21265"/>
                </a:lnTo>
                <a:lnTo>
                  <a:pt x="0" y="21265"/>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6" name="Freeform: Shape 25"/>
          <p:cNvSpPr/>
          <p:nvPr/>
        </p:nvSpPr>
        <p:spPr>
          <a:xfrm>
            <a:off x="16425360" y="136656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7" name="Freeform: Shape 26"/>
          <p:cNvSpPr/>
          <p:nvPr/>
        </p:nvSpPr>
        <p:spPr>
          <a:xfrm>
            <a:off x="3775680" y="56340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8" name="Freeform: Shape 27"/>
          <p:cNvSpPr/>
          <p:nvPr/>
        </p:nvSpPr>
        <p:spPr>
          <a:xfrm>
            <a:off x="7966440" y="3533760"/>
            <a:ext cx="5742360" cy="6753600"/>
          </a:xfrm>
          <a:custGeom>
            <a:avLst/>
            <a:gdLst/>
            <a:ahLst/>
            <a:cxnLst/>
            <a:rect l="0" t="0" r="r" b="b"/>
            <a:pathLst>
              <a:path w="15951" h="18760">
                <a:moveTo>
                  <a:pt x="0" y="0"/>
                </a:moveTo>
                <a:lnTo>
                  <a:pt x="15951" y="0"/>
                </a:lnTo>
                <a:lnTo>
                  <a:pt x="15951" y="18760"/>
                </a:lnTo>
                <a:lnTo>
                  <a:pt x="0" y="18760"/>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9" name="TextBox 28"/>
          <p:cNvSpPr txBox="1"/>
          <p:nvPr/>
        </p:nvSpPr>
        <p:spPr>
          <a:xfrm>
            <a:off x="5183280" y="1315800"/>
            <a:ext cx="11308320" cy="1766520"/>
          </a:xfrm>
          <a:prstGeom prst="rect">
            <a:avLst/>
          </a:prstGeom>
          <a:noFill/>
          <a:ln w="0">
            <a:noFill/>
          </a:ln>
        </p:spPr>
        <p:txBody>
          <a:bodyPr lIns="90000" tIns="45000" rIns="90000" bIns="45000" anchor="t">
            <a:spAutoFit/>
          </a:bodyPr>
          <a:lstStyle/>
          <a:p>
            <a:pPr algn="ctr" rtl="1">
              <a:lnSpc>
                <a:spcPts val="3300"/>
              </a:lnSpc>
            </a:pPr>
            <a:r>
              <a:rPr lang="en-US" sz="3100" b="1" u="none" strike="noStrike">
                <a:solidFill>
                  <a:srgbClr val="E9473F"/>
                </a:solidFill>
                <a:effectLst/>
                <a:uFillTx/>
                <a:latin typeface="Helvetica-Bold"/>
                <a:ea typeface="Helvetica-Bold"/>
              </a:rPr>
              <a:t>GFWC Alabama President’s Special project will focus on childhood literacy. Through advocacy,  we can ensure that every child in our communities has access to books, reading support, and the encouragement to learn.</a:t>
            </a:r>
            <a:endParaRPr lang="en-US" sz="3100" b="0" u="none" strike="noStrike">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C092"/>
        </a:solidFill>
        <a:effectLst/>
      </p:bgPr>
    </p:bg>
    <p:spTree>
      <p:nvGrpSpPr>
        <p:cNvPr id="1" name=""/>
        <p:cNvGrpSpPr/>
        <p:nvPr/>
      </p:nvGrpSpPr>
      <p:grpSpPr>
        <a:xfrm>
          <a:off x="0" y="0"/>
          <a:ext cx="0" cy="0"/>
          <a:chOff x="0" y="0"/>
          <a:chExt cx="0" cy="0"/>
        </a:xfrm>
      </p:grpSpPr>
      <p:sp>
        <p:nvSpPr>
          <p:cNvPr id="30" name="Freeform: Shape 29"/>
          <p:cNvSpPr/>
          <p:nvPr/>
        </p:nvSpPr>
        <p:spPr>
          <a:xfrm>
            <a:off x="-2363760" y="-2302920"/>
            <a:ext cx="7757280" cy="7558560"/>
          </a:xfrm>
          <a:custGeom>
            <a:avLst/>
            <a:gdLst/>
            <a:ahLst/>
            <a:cxnLst/>
            <a:rect l="0" t="0" r="r" b="b"/>
            <a:pathLst>
              <a:path w="21548" h="20996">
                <a:moveTo>
                  <a:pt x="4176" y="0"/>
                </a:moveTo>
                <a:lnTo>
                  <a:pt x="21548" y="4362"/>
                </a:lnTo>
                <a:lnTo>
                  <a:pt x="17371" y="20996"/>
                </a:lnTo>
                <a:lnTo>
                  <a:pt x="0" y="16634"/>
                </a:lnTo>
                <a:lnTo>
                  <a:pt x="4176"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1" name="Freeform: Shape 30"/>
          <p:cNvSpPr/>
          <p:nvPr/>
        </p:nvSpPr>
        <p:spPr>
          <a:xfrm>
            <a:off x="1028880" y="72936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2" name="Freeform: Shape 31"/>
          <p:cNvSpPr/>
          <p:nvPr/>
        </p:nvSpPr>
        <p:spPr>
          <a:xfrm>
            <a:off x="10148400" y="-935640"/>
            <a:ext cx="4498920" cy="3929040"/>
          </a:xfrm>
          <a:custGeom>
            <a:avLst/>
            <a:gdLst/>
            <a:ahLst/>
            <a:cxnLst/>
            <a:rect l="0" t="0" r="r" b="b"/>
            <a:pathLst>
              <a:path w="12497" h="10914">
                <a:moveTo>
                  <a:pt x="2958" y="0"/>
                </a:moveTo>
                <a:lnTo>
                  <a:pt x="12497" y="6705"/>
                </a:lnTo>
                <a:lnTo>
                  <a:pt x="9538" y="10914"/>
                </a:lnTo>
                <a:lnTo>
                  <a:pt x="0" y="4209"/>
                </a:lnTo>
                <a:lnTo>
                  <a:pt x="2958"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3" name="Freeform: Shape 32"/>
          <p:cNvSpPr/>
          <p:nvPr/>
        </p:nvSpPr>
        <p:spPr>
          <a:xfrm>
            <a:off x="13615200" y="-204120"/>
            <a:ext cx="4864680" cy="4408560"/>
          </a:xfrm>
          <a:custGeom>
            <a:avLst/>
            <a:gdLst/>
            <a:ahLst/>
            <a:cxnLst/>
            <a:rect l="0" t="0" r="r" b="b"/>
            <a:pathLst>
              <a:path w="13513" h="12246">
                <a:moveTo>
                  <a:pt x="13513" y="0"/>
                </a:moveTo>
                <a:lnTo>
                  <a:pt x="13513" y="12246"/>
                </a:lnTo>
                <a:lnTo>
                  <a:pt x="0" y="12246"/>
                </a:lnTo>
                <a:lnTo>
                  <a:pt x="0" y="0"/>
                </a:lnTo>
                <a:lnTo>
                  <a:pt x="13513" y="0"/>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4" name="Freeform: Shape 33"/>
          <p:cNvSpPr/>
          <p:nvPr/>
        </p:nvSpPr>
        <p:spPr>
          <a:xfrm>
            <a:off x="16047000" y="72936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5" name="Freeform: Shape 34"/>
          <p:cNvSpPr/>
          <p:nvPr/>
        </p:nvSpPr>
        <p:spPr>
          <a:xfrm>
            <a:off x="4862520" y="5496840"/>
            <a:ext cx="9586080" cy="6762240"/>
          </a:xfrm>
          <a:custGeom>
            <a:avLst/>
            <a:gdLst/>
            <a:ahLst/>
            <a:cxnLst/>
            <a:rect l="0" t="0" r="r" b="b"/>
            <a:pathLst>
              <a:path w="26628" h="18784">
                <a:moveTo>
                  <a:pt x="1994" y="0"/>
                </a:moveTo>
                <a:lnTo>
                  <a:pt x="26628" y="3141"/>
                </a:lnTo>
                <a:lnTo>
                  <a:pt x="24633" y="18784"/>
                </a:lnTo>
                <a:lnTo>
                  <a:pt x="0" y="15643"/>
                </a:lnTo>
                <a:lnTo>
                  <a:pt x="1994"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6" name="Freeform: Shape 35"/>
          <p:cNvSpPr/>
          <p:nvPr/>
        </p:nvSpPr>
        <p:spPr>
          <a:xfrm>
            <a:off x="-539640" y="6276960"/>
            <a:ext cx="4864680" cy="4408560"/>
          </a:xfrm>
          <a:custGeom>
            <a:avLst/>
            <a:gdLst/>
            <a:ahLst/>
            <a:cxnLst/>
            <a:rect l="0" t="0" r="r" b="b"/>
            <a:pathLst>
              <a:path w="13513" h="12246">
                <a:moveTo>
                  <a:pt x="0" y="12246"/>
                </a:moveTo>
                <a:lnTo>
                  <a:pt x="0" y="0"/>
                </a:lnTo>
                <a:lnTo>
                  <a:pt x="13513" y="0"/>
                </a:lnTo>
                <a:lnTo>
                  <a:pt x="13513" y="12246"/>
                </a:lnTo>
                <a:lnTo>
                  <a:pt x="0" y="12246"/>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7" name="Freeform: Shape 36"/>
          <p:cNvSpPr/>
          <p:nvPr/>
        </p:nvSpPr>
        <p:spPr>
          <a:xfrm>
            <a:off x="3319560" y="-1272240"/>
            <a:ext cx="5429160" cy="4003560"/>
          </a:xfrm>
          <a:custGeom>
            <a:avLst/>
            <a:gdLst/>
            <a:ahLst/>
            <a:cxnLst/>
            <a:rect l="0" t="0" r="r" b="b"/>
            <a:pathLst>
              <a:path w="15081" h="11121">
                <a:moveTo>
                  <a:pt x="0" y="3739"/>
                </a:moveTo>
                <a:lnTo>
                  <a:pt x="12950" y="0"/>
                </a:lnTo>
                <a:lnTo>
                  <a:pt x="15081" y="7382"/>
                </a:lnTo>
                <a:lnTo>
                  <a:pt x="2130" y="11121"/>
                </a:lnTo>
                <a:lnTo>
                  <a:pt x="0" y="3739"/>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8" name="Freeform: Shape 37"/>
          <p:cNvSpPr/>
          <p:nvPr/>
        </p:nvSpPr>
        <p:spPr>
          <a:xfrm>
            <a:off x="363960" y="6357240"/>
            <a:ext cx="4498920" cy="3929040"/>
          </a:xfrm>
          <a:custGeom>
            <a:avLst/>
            <a:gdLst/>
            <a:ahLst/>
            <a:cxnLst/>
            <a:rect l="0" t="0" r="r" b="b"/>
            <a:pathLst>
              <a:path w="12497" h="10914">
                <a:moveTo>
                  <a:pt x="2958" y="0"/>
                </a:moveTo>
                <a:lnTo>
                  <a:pt x="12497" y="6705"/>
                </a:lnTo>
                <a:lnTo>
                  <a:pt x="9538" y="10914"/>
                </a:lnTo>
                <a:lnTo>
                  <a:pt x="0" y="4209"/>
                </a:lnTo>
                <a:lnTo>
                  <a:pt x="2958"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9" name="Freeform: Shape 38"/>
          <p:cNvSpPr/>
          <p:nvPr/>
        </p:nvSpPr>
        <p:spPr>
          <a:xfrm>
            <a:off x="1892520" y="1608480"/>
            <a:ext cx="14503320" cy="7070760"/>
          </a:xfrm>
          <a:custGeom>
            <a:avLst/>
            <a:gdLst/>
            <a:ahLst/>
            <a:cxnLst/>
            <a:rect l="0" t="0" r="r" b="b"/>
            <a:pathLst>
              <a:path w="40287" h="19641">
                <a:moveTo>
                  <a:pt x="0" y="0"/>
                </a:moveTo>
                <a:lnTo>
                  <a:pt x="40287" y="0"/>
                </a:lnTo>
                <a:lnTo>
                  <a:pt x="40287" y="19641"/>
                </a:lnTo>
                <a:lnTo>
                  <a:pt x="0" y="19641"/>
                </a:lnTo>
                <a:lnTo>
                  <a:pt x="0" y="0"/>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0" name="Freeform: Shape 39"/>
          <p:cNvSpPr/>
          <p:nvPr/>
        </p:nvSpPr>
        <p:spPr>
          <a:xfrm>
            <a:off x="13012920" y="5823000"/>
            <a:ext cx="4993200" cy="4300560"/>
          </a:xfrm>
          <a:custGeom>
            <a:avLst/>
            <a:gdLst/>
            <a:ahLst/>
            <a:cxnLst/>
            <a:rect l="0" t="0" r="r" b="b"/>
            <a:pathLst>
              <a:path w="13870" h="11946">
                <a:moveTo>
                  <a:pt x="0" y="0"/>
                </a:moveTo>
                <a:lnTo>
                  <a:pt x="13870" y="0"/>
                </a:lnTo>
                <a:lnTo>
                  <a:pt x="13870" y="11946"/>
                </a:lnTo>
                <a:lnTo>
                  <a:pt x="0" y="11946"/>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1" name="Freeform: Shape 40"/>
          <p:cNvSpPr/>
          <p:nvPr/>
        </p:nvSpPr>
        <p:spPr>
          <a:xfrm>
            <a:off x="2126520" y="5183280"/>
            <a:ext cx="3610800" cy="3612960"/>
          </a:xfrm>
          <a:custGeom>
            <a:avLst/>
            <a:gdLst/>
            <a:ahLst/>
            <a:cxnLst/>
            <a:rect l="0" t="0" r="r" b="b"/>
            <a:pathLst>
              <a:path w="10030" h="10036">
                <a:moveTo>
                  <a:pt x="0" y="0"/>
                </a:moveTo>
                <a:lnTo>
                  <a:pt x="10030" y="0"/>
                </a:lnTo>
                <a:lnTo>
                  <a:pt x="10030" y="10036"/>
                </a:lnTo>
                <a:lnTo>
                  <a:pt x="0" y="10036"/>
                </a:lnTo>
                <a:lnTo>
                  <a:pt x="0" y="0"/>
                </a:lnTo>
                <a:close/>
              </a:path>
            </a:pathLst>
          </a:custGeom>
          <a:blipFill rotWithShape="0">
            <a:blip r:embed="rId11"/>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2" name="TextBox 41"/>
          <p:cNvSpPr txBox="1"/>
          <p:nvPr/>
        </p:nvSpPr>
        <p:spPr>
          <a:xfrm>
            <a:off x="2126520" y="2118240"/>
            <a:ext cx="13920480" cy="6073200"/>
          </a:xfrm>
          <a:prstGeom prst="rect">
            <a:avLst/>
          </a:prstGeom>
          <a:noFill/>
          <a:ln w="0">
            <a:noFill/>
          </a:ln>
        </p:spPr>
        <p:txBody>
          <a:bodyPr lIns="90000" tIns="45000" rIns="90000" bIns="45000" anchor="t">
            <a:spAutoFit/>
          </a:bodyPr>
          <a:lstStyle/>
          <a:p>
            <a:pPr algn="ctr" rtl="1">
              <a:lnSpc>
                <a:spcPts val="6001"/>
              </a:lnSpc>
            </a:pPr>
            <a:r>
              <a:rPr lang="en-US" sz="4500" b="0" u="none" strike="noStrike">
                <a:solidFill>
                  <a:srgbClr val="02062C"/>
                </a:solidFill>
                <a:effectLst/>
                <a:uFillTx/>
                <a:latin typeface="Arial"/>
                <a:ea typeface="Arial"/>
              </a:rPr>
              <a:t>President-Caroline Hollowell  CHollowell70@gmail.com</a:t>
            </a:r>
            <a:endParaRPr lang="en-US" sz="4500" b="0" u="none" strike="noStrike">
              <a:solidFill>
                <a:srgbClr val="000000"/>
              </a:solidFill>
              <a:effectLst/>
              <a:uFillTx/>
              <a:latin typeface="Arial"/>
            </a:endParaRPr>
          </a:p>
          <a:p>
            <a:pPr algn="ctr" rtl="1">
              <a:lnSpc>
                <a:spcPts val="6001"/>
              </a:lnSpc>
            </a:pPr>
            <a:r>
              <a:rPr lang="en-US" sz="4500" b="0" u="none" strike="noStrike">
                <a:solidFill>
                  <a:srgbClr val="02062C"/>
                </a:solidFill>
                <a:effectLst/>
                <a:uFillTx/>
                <a:latin typeface="Arial"/>
                <a:ea typeface="Arial"/>
              </a:rPr>
              <a:t>Chairman-Amanda Green Mitchell AJinks531@msn.com</a:t>
            </a:r>
            <a:endParaRPr lang="en-US" sz="4500" b="0" u="none" strike="noStrike">
              <a:solidFill>
                <a:srgbClr val="000000"/>
              </a:solidFill>
              <a:effectLst/>
              <a:uFillTx/>
              <a:latin typeface="Arial"/>
            </a:endParaRPr>
          </a:p>
          <a:p>
            <a:pPr algn="ctr" rtl="1">
              <a:lnSpc>
                <a:spcPts val="6001"/>
              </a:lnSpc>
            </a:pPr>
            <a:r>
              <a:rPr lang="en-US" sz="4500" b="0" u="none" strike="noStrike">
                <a:solidFill>
                  <a:srgbClr val="02062C"/>
                </a:solidFill>
                <a:effectLst/>
                <a:uFillTx/>
                <a:latin typeface="Arial"/>
                <a:ea typeface="Arial"/>
              </a:rPr>
              <a:t>972-672-9068</a:t>
            </a:r>
            <a:endParaRPr lang="en-US" sz="45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473F"/>
        </a:solidFill>
        <a:effectLst/>
      </p:bgPr>
    </p:bg>
    <p:spTree>
      <p:nvGrpSpPr>
        <p:cNvPr id="1" name=""/>
        <p:cNvGrpSpPr/>
        <p:nvPr/>
      </p:nvGrpSpPr>
      <p:grpSpPr>
        <a:xfrm>
          <a:off x="0" y="0"/>
          <a:ext cx="0" cy="0"/>
          <a:chOff x="0" y="0"/>
          <a:chExt cx="0" cy="0"/>
        </a:xfrm>
      </p:grpSpPr>
      <p:sp>
        <p:nvSpPr>
          <p:cNvPr id="43" name="Freeform: Shape 42"/>
          <p:cNvSpPr/>
          <p:nvPr/>
        </p:nvSpPr>
        <p:spPr>
          <a:xfrm>
            <a:off x="14211360" y="4448880"/>
            <a:ext cx="5901120" cy="7296480"/>
          </a:xfrm>
          <a:custGeom>
            <a:avLst/>
            <a:gdLst/>
            <a:ahLst/>
            <a:cxnLst/>
            <a:rect l="0" t="0" r="r" b="b"/>
            <a:pathLst>
              <a:path w="16392" h="20268">
                <a:moveTo>
                  <a:pt x="0" y="0"/>
                </a:moveTo>
                <a:lnTo>
                  <a:pt x="16392" y="0"/>
                </a:lnTo>
                <a:lnTo>
                  <a:pt x="16392" y="20268"/>
                </a:lnTo>
                <a:lnTo>
                  <a:pt x="0" y="20268"/>
                </a:lnTo>
                <a:lnTo>
                  <a:pt x="0"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4" name="Freeform: Shape 43"/>
          <p:cNvSpPr/>
          <p:nvPr/>
        </p:nvSpPr>
        <p:spPr>
          <a:xfrm>
            <a:off x="10740600" y="-432360"/>
            <a:ext cx="8781120" cy="5576040"/>
          </a:xfrm>
          <a:custGeom>
            <a:avLst/>
            <a:gdLst/>
            <a:ahLst/>
            <a:cxnLst/>
            <a:rect l="0" t="0" r="r" b="b"/>
            <a:pathLst>
              <a:path w="24392" h="15489">
                <a:moveTo>
                  <a:pt x="0" y="0"/>
                </a:moveTo>
                <a:lnTo>
                  <a:pt x="24392" y="0"/>
                </a:lnTo>
                <a:lnTo>
                  <a:pt x="24392" y="15489"/>
                </a:lnTo>
                <a:lnTo>
                  <a:pt x="0" y="15489"/>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5" name="Freeform: Shape 44"/>
          <p:cNvSpPr/>
          <p:nvPr/>
        </p:nvSpPr>
        <p:spPr>
          <a:xfrm>
            <a:off x="-189720" y="6694560"/>
            <a:ext cx="4287240" cy="3885120"/>
          </a:xfrm>
          <a:custGeom>
            <a:avLst/>
            <a:gdLst/>
            <a:ahLst/>
            <a:cxnLst/>
            <a:rect l="0" t="0" r="r" b="b"/>
            <a:pathLst>
              <a:path w="11909" h="10792">
                <a:moveTo>
                  <a:pt x="0" y="10792"/>
                </a:moveTo>
                <a:lnTo>
                  <a:pt x="0" y="0"/>
                </a:lnTo>
                <a:lnTo>
                  <a:pt x="11909" y="0"/>
                </a:lnTo>
                <a:lnTo>
                  <a:pt x="11909" y="10792"/>
                </a:lnTo>
                <a:lnTo>
                  <a:pt x="0" y="10792"/>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6" name="Freeform: Shape 45"/>
          <p:cNvSpPr/>
          <p:nvPr/>
        </p:nvSpPr>
        <p:spPr>
          <a:xfrm>
            <a:off x="5665680" y="-662400"/>
            <a:ext cx="3503880" cy="2829600"/>
          </a:xfrm>
          <a:custGeom>
            <a:avLst/>
            <a:gdLst/>
            <a:ahLst/>
            <a:cxnLst/>
            <a:rect l="0" t="0" r="r" b="b"/>
            <a:pathLst>
              <a:path w="9733" h="7860">
                <a:moveTo>
                  <a:pt x="0" y="4427"/>
                </a:moveTo>
                <a:lnTo>
                  <a:pt x="7779" y="0"/>
                </a:lnTo>
                <a:lnTo>
                  <a:pt x="9733" y="3432"/>
                </a:lnTo>
                <a:lnTo>
                  <a:pt x="1953" y="7860"/>
                </a:lnTo>
                <a:lnTo>
                  <a:pt x="0" y="4427"/>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7" name="Freeform: Shape 46"/>
          <p:cNvSpPr/>
          <p:nvPr/>
        </p:nvSpPr>
        <p:spPr>
          <a:xfrm>
            <a:off x="12873240" y="8096760"/>
            <a:ext cx="3366000" cy="1485360"/>
          </a:xfrm>
          <a:custGeom>
            <a:avLst/>
            <a:gdLst/>
            <a:ahLst/>
            <a:cxnLst/>
            <a:rect l="0" t="0" r="r" b="b"/>
            <a:pathLst>
              <a:path w="9350" h="4126">
                <a:moveTo>
                  <a:pt x="0" y="0"/>
                </a:moveTo>
                <a:lnTo>
                  <a:pt x="9350" y="0"/>
                </a:lnTo>
                <a:lnTo>
                  <a:pt x="9350" y="4126"/>
                </a:lnTo>
                <a:lnTo>
                  <a:pt x="0" y="4126"/>
                </a:lnTo>
                <a:lnTo>
                  <a:pt x="0" y="0"/>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8" name="Freeform: Shape 47"/>
          <p:cNvSpPr/>
          <p:nvPr/>
        </p:nvSpPr>
        <p:spPr>
          <a:xfrm>
            <a:off x="2366640" y="619200"/>
            <a:ext cx="13605480" cy="8639640"/>
          </a:xfrm>
          <a:custGeom>
            <a:avLst/>
            <a:gdLst/>
            <a:ahLst/>
            <a:cxnLst/>
            <a:rect l="0" t="0" r="r" b="b"/>
            <a:pathLst>
              <a:path w="37793" h="23999">
                <a:moveTo>
                  <a:pt x="37793" y="23999"/>
                </a:moveTo>
                <a:lnTo>
                  <a:pt x="0" y="23999"/>
                </a:lnTo>
                <a:lnTo>
                  <a:pt x="0" y="0"/>
                </a:lnTo>
                <a:lnTo>
                  <a:pt x="37793" y="0"/>
                </a:lnTo>
                <a:lnTo>
                  <a:pt x="37793" y="23999"/>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9" name="TextBox 48"/>
          <p:cNvSpPr txBox="1"/>
          <p:nvPr/>
        </p:nvSpPr>
        <p:spPr>
          <a:xfrm>
            <a:off x="3628440" y="2163960"/>
            <a:ext cx="11081160" cy="6337080"/>
          </a:xfrm>
          <a:prstGeom prst="rect">
            <a:avLst/>
          </a:prstGeom>
          <a:noFill/>
          <a:ln w="0">
            <a:noFill/>
          </a:ln>
        </p:spPr>
        <p:txBody>
          <a:bodyPr lIns="90000" tIns="45000" rIns="90000" bIns="45000" anchor="t">
            <a:spAutoFit/>
          </a:bodyPr>
          <a:lstStyle/>
          <a:p>
            <a:pPr algn="ctr" rtl="1">
              <a:lnSpc>
                <a:spcPts val="4099"/>
              </a:lnSpc>
            </a:pPr>
            <a:r>
              <a:rPr lang="en-US" sz="3100" b="0" u="none" strike="noStrike">
                <a:solidFill>
                  <a:srgbClr val="02062C"/>
                </a:solidFill>
                <a:effectLst/>
                <a:uFillTx/>
                <a:latin typeface="Arial"/>
                <a:ea typeface="Arial"/>
              </a:rPr>
              <a:t>GFWC Alabama will collaborate with early learning platforms and partners to educate our members about the needs of children from birth to age five and their families. Our primary focus is partnering with Reach Out and Read-Alabama. This organization equips parents and caregivers with guidance and books to make reading with their young children an integral part of daily life. Integrated into pediatric well-child visits, they utilize the trusted voice of clinicians to assist families in developing early literacy skills and enhancing the parent-child bond from birth to age five. Books serve as a tool to assess developmental milestones and provide children with age-appropriate reading material.</a:t>
            </a:r>
            <a:endParaRPr lang="en-US" sz="3100" b="0" u="none" strike="noStrike">
              <a:solidFill>
                <a:srgbClr val="FFFFFF"/>
              </a:solidFill>
              <a:effectLst/>
              <a:uFillTx/>
              <a:latin typeface="Arial"/>
            </a:endParaRPr>
          </a:p>
        </p:txBody>
      </p:sp>
      <p:sp>
        <p:nvSpPr>
          <p:cNvPr id="50" name="Freeform: Shape 49"/>
          <p:cNvSpPr/>
          <p:nvPr/>
        </p:nvSpPr>
        <p:spPr>
          <a:xfrm>
            <a:off x="-1526760" y="-2551680"/>
            <a:ext cx="7097040" cy="7161120"/>
          </a:xfrm>
          <a:custGeom>
            <a:avLst/>
            <a:gdLst/>
            <a:ahLst/>
            <a:cxnLst/>
            <a:rect l="0" t="0" r="r" b="b"/>
            <a:pathLst>
              <a:path w="19714" h="19892">
                <a:moveTo>
                  <a:pt x="0" y="11796"/>
                </a:moveTo>
                <a:lnTo>
                  <a:pt x="11147" y="0"/>
                </a:lnTo>
                <a:lnTo>
                  <a:pt x="19714" y="8095"/>
                </a:lnTo>
                <a:lnTo>
                  <a:pt x="8567" y="19892"/>
                </a:lnTo>
                <a:lnTo>
                  <a:pt x="0" y="11796"/>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1" name="Freeform: Shape 50"/>
          <p:cNvSpPr/>
          <p:nvPr/>
        </p:nvSpPr>
        <p:spPr>
          <a:xfrm>
            <a:off x="660240" y="5317560"/>
            <a:ext cx="3746160" cy="4794840"/>
          </a:xfrm>
          <a:custGeom>
            <a:avLst/>
            <a:gdLst/>
            <a:ahLst/>
            <a:cxnLst/>
            <a:rect l="0" t="0" r="r" b="b"/>
            <a:pathLst>
              <a:path w="10406" h="13319">
                <a:moveTo>
                  <a:pt x="0" y="0"/>
                </a:moveTo>
                <a:lnTo>
                  <a:pt x="10406" y="0"/>
                </a:lnTo>
                <a:lnTo>
                  <a:pt x="10406" y="13319"/>
                </a:lnTo>
                <a:lnTo>
                  <a:pt x="0" y="13319"/>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2" name="Freeform: Shape 51"/>
          <p:cNvSpPr/>
          <p:nvPr/>
        </p:nvSpPr>
        <p:spPr>
          <a:xfrm>
            <a:off x="1173240" y="485640"/>
            <a:ext cx="3543120" cy="3206880"/>
          </a:xfrm>
          <a:custGeom>
            <a:avLst/>
            <a:gdLst/>
            <a:ahLst/>
            <a:cxnLst/>
            <a:rect l="0" t="0" r="r" b="b"/>
            <a:pathLst>
              <a:path w="9842" h="8908">
                <a:moveTo>
                  <a:pt x="0" y="0"/>
                </a:moveTo>
                <a:lnTo>
                  <a:pt x="9842" y="0"/>
                </a:lnTo>
                <a:lnTo>
                  <a:pt x="9842" y="8908"/>
                </a:lnTo>
                <a:lnTo>
                  <a:pt x="0" y="8908"/>
                </a:lnTo>
                <a:lnTo>
                  <a:pt x="0" y="0"/>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3" name="TextBox 52"/>
          <p:cNvSpPr txBox="1"/>
          <p:nvPr/>
        </p:nvSpPr>
        <p:spPr>
          <a:xfrm>
            <a:off x="4716000" y="1269720"/>
            <a:ext cx="8855640" cy="865080"/>
          </a:xfrm>
          <a:prstGeom prst="rect">
            <a:avLst/>
          </a:prstGeom>
          <a:noFill/>
          <a:ln w="0">
            <a:noFill/>
          </a:ln>
        </p:spPr>
        <p:txBody>
          <a:bodyPr lIns="90000" tIns="45000" rIns="90000" bIns="45000" anchor="t">
            <a:spAutoFit/>
          </a:bodyPr>
          <a:lstStyle/>
          <a:p>
            <a:pPr algn="ctr" rtl="1">
              <a:lnSpc>
                <a:spcPts val="6100"/>
              </a:lnSpc>
            </a:pPr>
            <a:r>
              <a:rPr lang="en-US" sz="5800" b="1" u="none" strike="noStrike">
                <a:solidFill>
                  <a:srgbClr val="E9473F"/>
                </a:solidFill>
                <a:effectLst/>
                <a:uFillTx/>
                <a:latin typeface="Helvetica-Bold"/>
                <a:ea typeface="Helvetica-Bold"/>
              </a:rPr>
              <a:t>Objective</a:t>
            </a:r>
            <a:endParaRPr lang="en-US" sz="5800" b="0" u="none" strike="noStrike">
              <a:solidFill>
                <a:srgbClr val="FFFFFF"/>
              </a:solidFill>
              <a:effectLst/>
              <a:uFillTx/>
              <a:latin typeface="Arial"/>
            </a:endParaRPr>
          </a:p>
        </p:txBody>
      </p:sp>
      <p:sp>
        <p:nvSpPr>
          <p:cNvPr id="54" name="Freeform: Shape 53"/>
          <p:cNvSpPr/>
          <p:nvPr/>
        </p:nvSpPr>
        <p:spPr>
          <a:xfrm>
            <a:off x="15971760" y="164124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5" name="Freeform: Shape 54"/>
          <p:cNvSpPr/>
          <p:nvPr/>
        </p:nvSpPr>
        <p:spPr>
          <a:xfrm>
            <a:off x="384840" y="409104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170FF"/>
        </a:solidFill>
        <a:effectLst/>
      </p:bgPr>
    </p:bg>
    <p:spTree>
      <p:nvGrpSpPr>
        <p:cNvPr id="1" name=""/>
        <p:cNvGrpSpPr/>
        <p:nvPr/>
      </p:nvGrpSpPr>
      <p:grpSpPr>
        <a:xfrm>
          <a:off x="0" y="0"/>
          <a:ext cx="0" cy="0"/>
          <a:chOff x="0" y="0"/>
          <a:chExt cx="0" cy="0"/>
        </a:xfrm>
      </p:grpSpPr>
      <p:sp>
        <p:nvSpPr>
          <p:cNvPr id="56" name="Freeform: Shape 55"/>
          <p:cNvSpPr/>
          <p:nvPr/>
        </p:nvSpPr>
        <p:spPr>
          <a:xfrm>
            <a:off x="-2076120" y="3881160"/>
            <a:ext cx="8744040" cy="8822880"/>
          </a:xfrm>
          <a:custGeom>
            <a:avLst/>
            <a:gdLst/>
            <a:ahLst/>
            <a:cxnLst/>
            <a:rect l="0" t="0" r="r" b="b"/>
            <a:pathLst>
              <a:path w="24289" h="24508">
                <a:moveTo>
                  <a:pt x="0" y="14534"/>
                </a:moveTo>
                <a:lnTo>
                  <a:pt x="13734" y="0"/>
                </a:lnTo>
                <a:lnTo>
                  <a:pt x="24289" y="9973"/>
                </a:lnTo>
                <a:lnTo>
                  <a:pt x="10555" y="24508"/>
                </a:lnTo>
                <a:lnTo>
                  <a:pt x="0" y="14534"/>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7" name="Freeform: Shape 56"/>
          <p:cNvSpPr/>
          <p:nvPr/>
        </p:nvSpPr>
        <p:spPr>
          <a:xfrm>
            <a:off x="-2363760" y="-2302920"/>
            <a:ext cx="7757280" cy="7558560"/>
          </a:xfrm>
          <a:custGeom>
            <a:avLst/>
            <a:gdLst/>
            <a:ahLst/>
            <a:cxnLst/>
            <a:rect l="0" t="0" r="r" b="b"/>
            <a:pathLst>
              <a:path w="21548" h="20996">
                <a:moveTo>
                  <a:pt x="4176" y="0"/>
                </a:moveTo>
                <a:lnTo>
                  <a:pt x="21548" y="4362"/>
                </a:lnTo>
                <a:lnTo>
                  <a:pt x="17371" y="20996"/>
                </a:lnTo>
                <a:lnTo>
                  <a:pt x="0" y="16634"/>
                </a:lnTo>
                <a:lnTo>
                  <a:pt x="4176"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8" name="Freeform: Shape 57"/>
          <p:cNvSpPr/>
          <p:nvPr/>
        </p:nvSpPr>
        <p:spPr>
          <a:xfrm>
            <a:off x="1028880" y="72936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59" name="Freeform: Shape 58"/>
          <p:cNvSpPr/>
          <p:nvPr/>
        </p:nvSpPr>
        <p:spPr>
          <a:xfrm>
            <a:off x="3319560" y="-1272240"/>
            <a:ext cx="5429160" cy="4003560"/>
          </a:xfrm>
          <a:custGeom>
            <a:avLst/>
            <a:gdLst/>
            <a:ahLst/>
            <a:cxnLst/>
            <a:rect l="0" t="0" r="r" b="b"/>
            <a:pathLst>
              <a:path w="15081" h="11121">
                <a:moveTo>
                  <a:pt x="0" y="3739"/>
                </a:moveTo>
                <a:lnTo>
                  <a:pt x="12950" y="0"/>
                </a:lnTo>
                <a:lnTo>
                  <a:pt x="15081" y="7382"/>
                </a:lnTo>
                <a:lnTo>
                  <a:pt x="2130" y="11121"/>
                </a:lnTo>
                <a:lnTo>
                  <a:pt x="0" y="3739"/>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0" name="Freeform: Shape 59"/>
          <p:cNvSpPr/>
          <p:nvPr/>
        </p:nvSpPr>
        <p:spPr>
          <a:xfrm>
            <a:off x="14312160" y="-204120"/>
            <a:ext cx="4287240" cy="3885120"/>
          </a:xfrm>
          <a:custGeom>
            <a:avLst/>
            <a:gdLst/>
            <a:ahLst/>
            <a:cxnLst/>
            <a:rect l="0" t="0" r="r" b="b"/>
            <a:pathLst>
              <a:path w="11909" h="10792">
                <a:moveTo>
                  <a:pt x="11909" y="0"/>
                </a:moveTo>
                <a:lnTo>
                  <a:pt x="11909" y="10792"/>
                </a:lnTo>
                <a:lnTo>
                  <a:pt x="0" y="10792"/>
                </a:lnTo>
                <a:lnTo>
                  <a:pt x="0" y="0"/>
                </a:lnTo>
                <a:lnTo>
                  <a:pt x="11909" y="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1" name="Freeform: Shape 60"/>
          <p:cNvSpPr/>
          <p:nvPr/>
        </p:nvSpPr>
        <p:spPr>
          <a:xfrm>
            <a:off x="2683800" y="889920"/>
            <a:ext cx="12920760" cy="8883000"/>
          </a:xfrm>
          <a:custGeom>
            <a:avLst/>
            <a:gdLst/>
            <a:ahLst/>
            <a:cxnLst/>
            <a:rect l="0" t="0" r="r" b="b"/>
            <a:pathLst>
              <a:path w="35891" h="24675">
                <a:moveTo>
                  <a:pt x="0" y="0"/>
                </a:moveTo>
                <a:lnTo>
                  <a:pt x="35891" y="0"/>
                </a:lnTo>
                <a:lnTo>
                  <a:pt x="35891" y="24675"/>
                </a:lnTo>
                <a:lnTo>
                  <a:pt x="0" y="24675"/>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2" name="Freeform: Shape 61"/>
          <p:cNvSpPr/>
          <p:nvPr/>
        </p:nvSpPr>
        <p:spPr>
          <a:xfrm>
            <a:off x="13571280" y="2693520"/>
            <a:ext cx="6264360" cy="7867080"/>
          </a:xfrm>
          <a:custGeom>
            <a:avLst/>
            <a:gdLst/>
            <a:ahLst/>
            <a:cxnLst/>
            <a:rect l="0" t="0" r="r" b="b"/>
            <a:pathLst>
              <a:path w="17401" h="21853">
                <a:moveTo>
                  <a:pt x="0" y="0"/>
                </a:moveTo>
                <a:lnTo>
                  <a:pt x="17401" y="0"/>
                </a:lnTo>
                <a:lnTo>
                  <a:pt x="17401" y="21853"/>
                </a:lnTo>
                <a:lnTo>
                  <a:pt x="0" y="21853"/>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3" name="Freeform: Shape 62"/>
          <p:cNvSpPr/>
          <p:nvPr/>
        </p:nvSpPr>
        <p:spPr>
          <a:xfrm>
            <a:off x="15062040" y="565200"/>
            <a:ext cx="1641600" cy="1821600"/>
          </a:xfrm>
          <a:custGeom>
            <a:avLst/>
            <a:gdLst/>
            <a:ahLst/>
            <a:cxnLst/>
            <a:rect l="0" t="0" r="r" b="b"/>
            <a:pathLst>
              <a:path w="4560" h="5060">
                <a:moveTo>
                  <a:pt x="0" y="0"/>
                </a:moveTo>
                <a:lnTo>
                  <a:pt x="4560" y="0"/>
                </a:lnTo>
                <a:lnTo>
                  <a:pt x="4560" y="5060"/>
                </a:lnTo>
                <a:lnTo>
                  <a:pt x="0" y="5060"/>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4" name="Freeform: Shape 63"/>
          <p:cNvSpPr/>
          <p:nvPr/>
        </p:nvSpPr>
        <p:spPr>
          <a:xfrm>
            <a:off x="12062880" y="8518320"/>
            <a:ext cx="1334520" cy="1480680"/>
          </a:xfrm>
          <a:custGeom>
            <a:avLst/>
            <a:gdLst/>
            <a:ahLst/>
            <a:cxnLst/>
            <a:rect l="0" t="0" r="r" b="b"/>
            <a:pathLst>
              <a:path w="3707" h="4113">
                <a:moveTo>
                  <a:pt x="0" y="0"/>
                </a:moveTo>
                <a:lnTo>
                  <a:pt x="3707" y="0"/>
                </a:lnTo>
                <a:lnTo>
                  <a:pt x="3707" y="4113"/>
                </a:lnTo>
                <a:lnTo>
                  <a:pt x="0" y="4113"/>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5" name="Freeform: Shape 64"/>
          <p:cNvSpPr/>
          <p:nvPr/>
        </p:nvSpPr>
        <p:spPr>
          <a:xfrm>
            <a:off x="14972040" y="8254080"/>
            <a:ext cx="2967840" cy="1758600"/>
          </a:xfrm>
          <a:custGeom>
            <a:avLst/>
            <a:gdLst/>
            <a:ahLst/>
            <a:cxnLst/>
            <a:rect l="0" t="0" r="r" b="b"/>
            <a:pathLst>
              <a:path w="8244" h="4885">
                <a:moveTo>
                  <a:pt x="0" y="0"/>
                </a:moveTo>
                <a:lnTo>
                  <a:pt x="8244" y="0"/>
                </a:lnTo>
                <a:lnTo>
                  <a:pt x="8244" y="4885"/>
                </a:lnTo>
                <a:lnTo>
                  <a:pt x="0" y="4885"/>
                </a:lnTo>
                <a:lnTo>
                  <a:pt x="0" y="0"/>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6" name="TextBox 65"/>
          <p:cNvSpPr txBox="1"/>
          <p:nvPr/>
        </p:nvSpPr>
        <p:spPr>
          <a:xfrm>
            <a:off x="4157280" y="2736720"/>
            <a:ext cx="10154880" cy="5575680"/>
          </a:xfrm>
          <a:prstGeom prst="rect">
            <a:avLst/>
          </a:prstGeom>
          <a:noFill/>
          <a:ln w="0">
            <a:noFill/>
          </a:ln>
        </p:spPr>
        <p:txBody>
          <a:bodyPr lIns="90000" tIns="45000" rIns="90000" bIns="45000" anchor="t">
            <a:spAutoFit/>
          </a:bodyPr>
          <a:lstStyle/>
          <a:p>
            <a:pPr algn="ctr" rtl="1">
              <a:lnSpc>
                <a:spcPts val="4799"/>
              </a:lnSpc>
            </a:pPr>
            <a:r>
              <a:rPr lang="en-US" sz="3600" b="0" u="none" strike="noStrike">
                <a:solidFill>
                  <a:srgbClr val="02062C"/>
                </a:solidFill>
                <a:effectLst/>
                <a:uFillTx/>
                <a:latin typeface="Arial"/>
                <a:ea typeface="Arial"/>
              </a:rPr>
              <a:t>*Support Reach Out and Read-Alabama and making reading a priority for our children.</a:t>
            </a:r>
            <a:endParaRPr lang="en-US" sz="3600" b="0" u="none" strike="noStrike">
              <a:solidFill>
                <a:srgbClr val="FFFFFF"/>
              </a:solidFill>
              <a:effectLst/>
              <a:uFillTx/>
              <a:latin typeface="Arial"/>
            </a:endParaRPr>
          </a:p>
          <a:p>
            <a:pPr algn="ctr" rtl="1">
              <a:lnSpc>
                <a:spcPts val="4799"/>
              </a:lnSpc>
            </a:pPr>
            <a:r>
              <a:rPr lang="en-US" sz="3600" b="0" u="none" strike="noStrike">
                <a:solidFill>
                  <a:srgbClr val="02062C"/>
                </a:solidFill>
                <a:effectLst/>
                <a:uFillTx/>
                <a:latin typeface="Arial"/>
                <a:ea typeface="Arial"/>
              </a:rPr>
              <a:t>*Provide books to medical providers during wellness visits to educate parents about positive parent-child interactions, language skills and brain development.</a:t>
            </a:r>
            <a:endParaRPr lang="en-US" sz="3600" b="0" u="none" strike="noStrike">
              <a:solidFill>
                <a:srgbClr val="FFFFFF"/>
              </a:solidFill>
              <a:effectLst/>
              <a:uFillTx/>
              <a:latin typeface="Arial"/>
            </a:endParaRPr>
          </a:p>
          <a:p>
            <a:pPr algn="ctr" rtl="1">
              <a:lnSpc>
                <a:spcPts val="4799"/>
              </a:lnSpc>
            </a:pPr>
            <a:r>
              <a:rPr lang="en-US" sz="3600" b="0" u="none" strike="noStrike">
                <a:solidFill>
                  <a:srgbClr val="02062C"/>
                </a:solidFill>
                <a:effectLst/>
                <a:uFillTx/>
                <a:latin typeface="Arial"/>
                <a:ea typeface="Arial"/>
              </a:rPr>
              <a:t>*Give Alabama families a future where every child grows up with the power of books in hand and stories in their hearts. </a:t>
            </a:r>
            <a:endParaRPr lang="en-US" sz="3600" b="0" u="none" strike="noStrike">
              <a:solidFill>
                <a:srgbClr val="FFFFFF"/>
              </a:solidFill>
              <a:effectLst/>
              <a:uFillTx/>
              <a:latin typeface="Arial"/>
            </a:endParaRPr>
          </a:p>
        </p:txBody>
      </p:sp>
      <p:sp>
        <p:nvSpPr>
          <p:cNvPr id="67" name="TextBox 66"/>
          <p:cNvSpPr txBox="1"/>
          <p:nvPr/>
        </p:nvSpPr>
        <p:spPr>
          <a:xfrm>
            <a:off x="7588080" y="1537560"/>
            <a:ext cx="3111840" cy="788760"/>
          </a:xfrm>
          <a:prstGeom prst="rect">
            <a:avLst/>
          </a:prstGeom>
          <a:noFill/>
          <a:ln w="0">
            <a:noFill/>
          </a:ln>
        </p:spPr>
        <p:txBody>
          <a:bodyPr lIns="90000" tIns="45000" rIns="90000" bIns="45000" anchor="t">
            <a:spAutoFit/>
          </a:bodyPr>
          <a:lstStyle/>
          <a:p>
            <a:pPr algn="ctr" rtl="1">
              <a:lnSpc>
                <a:spcPts val="5499"/>
              </a:lnSpc>
            </a:pPr>
            <a:r>
              <a:rPr lang="en-US" sz="5200" b="1" u="none" strike="noStrike">
                <a:solidFill>
                  <a:srgbClr val="02062C"/>
                </a:solidFill>
                <a:effectLst/>
                <a:uFillTx/>
                <a:latin typeface="Helvetica-Bold"/>
                <a:ea typeface="Helvetica-Bold"/>
              </a:rPr>
              <a:t>GOALS</a:t>
            </a:r>
            <a:endParaRPr lang="en-US" sz="5200" b="0" u="none" strike="noStrike">
              <a:solidFill>
                <a:srgbClr val="FFFFFF"/>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CE1A"/>
        </a:solidFill>
        <a:effectLst/>
      </p:bgPr>
    </p:bg>
    <p:spTree>
      <p:nvGrpSpPr>
        <p:cNvPr id="1" name=""/>
        <p:cNvGrpSpPr/>
        <p:nvPr/>
      </p:nvGrpSpPr>
      <p:grpSpPr>
        <a:xfrm>
          <a:off x="0" y="0"/>
          <a:ext cx="0" cy="0"/>
          <a:chOff x="0" y="0"/>
          <a:chExt cx="0" cy="0"/>
        </a:xfrm>
      </p:grpSpPr>
      <p:sp>
        <p:nvSpPr>
          <p:cNvPr id="68" name="Freeform: Shape 67"/>
          <p:cNvSpPr/>
          <p:nvPr/>
        </p:nvSpPr>
        <p:spPr>
          <a:xfrm>
            <a:off x="2288160" y="-808920"/>
            <a:ext cx="6480360" cy="4115160"/>
          </a:xfrm>
          <a:custGeom>
            <a:avLst/>
            <a:gdLst/>
            <a:ahLst/>
            <a:cxnLst/>
            <a:rect l="0" t="0" r="r" b="b"/>
            <a:pathLst>
              <a:path w="18001" h="11431">
                <a:moveTo>
                  <a:pt x="0" y="0"/>
                </a:moveTo>
                <a:lnTo>
                  <a:pt x="18001" y="0"/>
                </a:lnTo>
                <a:lnTo>
                  <a:pt x="18001" y="11431"/>
                </a:lnTo>
                <a:lnTo>
                  <a:pt x="0" y="11431"/>
                </a:lnTo>
                <a:lnTo>
                  <a:pt x="0"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69" name="Freeform: Shape 68"/>
          <p:cNvSpPr/>
          <p:nvPr/>
        </p:nvSpPr>
        <p:spPr>
          <a:xfrm>
            <a:off x="13118760" y="4622400"/>
            <a:ext cx="7492320" cy="7300080"/>
          </a:xfrm>
          <a:custGeom>
            <a:avLst/>
            <a:gdLst/>
            <a:ahLst/>
            <a:cxnLst/>
            <a:rect l="0" t="0" r="r" b="b"/>
            <a:pathLst>
              <a:path w="20812" h="20278">
                <a:moveTo>
                  <a:pt x="4033" y="0"/>
                </a:moveTo>
                <a:lnTo>
                  <a:pt x="20812" y="4213"/>
                </a:lnTo>
                <a:lnTo>
                  <a:pt x="16778" y="20278"/>
                </a:lnTo>
                <a:lnTo>
                  <a:pt x="0" y="16065"/>
                </a:lnTo>
                <a:lnTo>
                  <a:pt x="4033"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0" name="Freeform: Shape 69"/>
          <p:cNvSpPr/>
          <p:nvPr/>
        </p:nvSpPr>
        <p:spPr>
          <a:xfrm>
            <a:off x="11656080" y="7248240"/>
            <a:ext cx="4182840" cy="3124800"/>
          </a:xfrm>
          <a:custGeom>
            <a:avLst/>
            <a:gdLst/>
            <a:ahLst/>
            <a:cxnLst/>
            <a:rect l="0" t="0" r="r" b="b"/>
            <a:pathLst>
              <a:path w="11619" h="8680">
                <a:moveTo>
                  <a:pt x="0" y="4412"/>
                </a:moveTo>
                <a:lnTo>
                  <a:pt x="9673" y="0"/>
                </a:lnTo>
                <a:lnTo>
                  <a:pt x="11619" y="4268"/>
                </a:lnTo>
                <a:lnTo>
                  <a:pt x="1946" y="8680"/>
                </a:lnTo>
                <a:lnTo>
                  <a:pt x="0" y="4412"/>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1" name="Freeform: Shape 70"/>
          <p:cNvSpPr/>
          <p:nvPr/>
        </p:nvSpPr>
        <p:spPr>
          <a:xfrm>
            <a:off x="888120" y="-3292200"/>
            <a:ext cx="16512120" cy="16473960"/>
          </a:xfrm>
          <a:custGeom>
            <a:avLst/>
            <a:gdLst/>
            <a:ahLst/>
            <a:cxnLst/>
            <a:rect l="0" t="0" r="r" b="b"/>
            <a:pathLst>
              <a:path w="45867" h="45761">
                <a:moveTo>
                  <a:pt x="45867" y="24112"/>
                </a:moveTo>
                <a:lnTo>
                  <a:pt x="20945" y="45761"/>
                </a:lnTo>
                <a:lnTo>
                  <a:pt x="0" y="21648"/>
                </a:lnTo>
                <a:lnTo>
                  <a:pt x="24922" y="0"/>
                </a:lnTo>
                <a:lnTo>
                  <a:pt x="45867" y="24112"/>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2" name="Freeform: Shape 71"/>
          <p:cNvSpPr/>
          <p:nvPr/>
        </p:nvSpPr>
        <p:spPr>
          <a:xfrm>
            <a:off x="14446800" y="-616320"/>
            <a:ext cx="4673160" cy="5050440"/>
          </a:xfrm>
          <a:custGeom>
            <a:avLst/>
            <a:gdLst/>
            <a:ahLst/>
            <a:cxnLst/>
            <a:rect l="0" t="0" r="r" b="b"/>
            <a:pathLst>
              <a:path w="12981" h="14029">
                <a:moveTo>
                  <a:pt x="1647" y="14029"/>
                </a:moveTo>
                <a:lnTo>
                  <a:pt x="0" y="1488"/>
                </a:lnTo>
                <a:lnTo>
                  <a:pt x="11334" y="0"/>
                </a:lnTo>
                <a:lnTo>
                  <a:pt x="12981" y="12540"/>
                </a:lnTo>
                <a:lnTo>
                  <a:pt x="1647" y="14029"/>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3" name="Freeform: Shape 72"/>
          <p:cNvSpPr/>
          <p:nvPr/>
        </p:nvSpPr>
        <p:spPr>
          <a:xfrm>
            <a:off x="-3042360" y="2299680"/>
            <a:ext cx="6085080" cy="6958800"/>
          </a:xfrm>
          <a:custGeom>
            <a:avLst/>
            <a:gdLst/>
            <a:ahLst/>
            <a:cxnLst/>
            <a:rect l="0" t="0" r="r" b="b"/>
            <a:pathLst>
              <a:path w="16903" h="19330">
                <a:moveTo>
                  <a:pt x="0" y="4308"/>
                </a:moveTo>
                <a:lnTo>
                  <a:pt x="11040" y="0"/>
                </a:lnTo>
                <a:lnTo>
                  <a:pt x="16903" y="15021"/>
                </a:lnTo>
                <a:lnTo>
                  <a:pt x="5862" y="19330"/>
                </a:lnTo>
                <a:lnTo>
                  <a:pt x="0" y="4308"/>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4" name="TextBox 73"/>
          <p:cNvSpPr txBox="1"/>
          <p:nvPr/>
        </p:nvSpPr>
        <p:spPr>
          <a:xfrm>
            <a:off x="4338720" y="3963600"/>
            <a:ext cx="9655560" cy="2883960"/>
          </a:xfrm>
          <a:prstGeom prst="rect">
            <a:avLst/>
          </a:prstGeom>
          <a:noFill/>
          <a:ln w="0">
            <a:noFill/>
          </a:ln>
        </p:spPr>
        <p:txBody>
          <a:bodyPr lIns="90000" tIns="45000" rIns="90000" bIns="45000" anchor="t">
            <a:spAutoFit/>
          </a:bodyPr>
          <a:lstStyle/>
          <a:p>
            <a:pPr algn="ctr" rtl="1">
              <a:lnSpc>
                <a:spcPts val="5499"/>
              </a:lnSpc>
            </a:pPr>
            <a:r>
              <a:rPr lang="en-US" sz="4100" b="0" u="none" strike="noStrike">
                <a:solidFill>
                  <a:srgbClr val="02062C"/>
                </a:solidFill>
                <a:effectLst/>
                <a:uFillTx/>
                <a:latin typeface="Arial"/>
                <a:ea typeface="Arial"/>
              </a:rPr>
              <a:t>Under each of our five CSP’s our members will have the opportunity to support the President’s Project by undertaking projects in these areas. </a:t>
            </a:r>
            <a:endParaRPr lang="en-US" sz="4100" b="0" u="none" strike="noStrike">
              <a:solidFill>
                <a:srgbClr val="000000"/>
              </a:solidFill>
              <a:effectLst/>
              <a:uFillTx/>
              <a:latin typeface="Arial"/>
            </a:endParaRPr>
          </a:p>
        </p:txBody>
      </p:sp>
      <p:sp>
        <p:nvSpPr>
          <p:cNvPr id="75" name="Freeform: Shape 74"/>
          <p:cNvSpPr/>
          <p:nvPr/>
        </p:nvSpPr>
        <p:spPr>
          <a:xfrm>
            <a:off x="16157880" y="660204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6" name="Freeform: Shape 75"/>
          <p:cNvSpPr/>
          <p:nvPr/>
        </p:nvSpPr>
        <p:spPr>
          <a:xfrm>
            <a:off x="888120" y="190872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9"/>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7" name="Freeform: Shape 76"/>
          <p:cNvSpPr/>
          <p:nvPr/>
        </p:nvSpPr>
        <p:spPr>
          <a:xfrm>
            <a:off x="0" y="5143320"/>
            <a:ext cx="5329080" cy="6047280"/>
          </a:xfrm>
          <a:custGeom>
            <a:avLst/>
            <a:gdLst/>
            <a:ahLst/>
            <a:cxnLst/>
            <a:rect l="0" t="0" r="r" b="b"/>
            <a:pathLst>
              <a:path w="14803" h="16798">
                <a:moveTo>
                  <a:pt x="0" y="0"/>
                </a:moveTo>
                <a:lnTo>
                  <a:pt x="14803" y="0"/>
                </a:lnTo>
                <a:lnTo>
                  <a:pt x="14803" y="16798"/>
                </a:lnTo>
                <a:lnTo>
                  <a:pt x="0" y="16798"/>
                </a:lnTo>
                <a:lnTo>
                  <a:pt x="0" y="0"/>
                </a:lnTo>
                <a:close/>
              </a:path>
            </a:pathLst>
          </a:custGeom>
          <a:blipFill rotWithShape="0">
            <a:blip r:embed="rId10"/>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8" name="Freeform: Shape 77"/>
          <p:cNvSpPr/>
          <p:nvPr/>
        </p:nvSpPr>
        <p:spPr>
          <a:xfrm>
            <a:off x="13515480" y="352440"/>
            <a:ext cx="4772880" cy="4791600"/>
          </a:xfrm>
          <a:custGeom>
            <a:avLst/>
            <a:gdLst/>
            <a:ahLst/>
            <a:cxnLst/>
            <a:rect l="0" t="0" r="r" b="b"/>
            <a:pathLst>
              <a:path w="13258" h="13310">
                <a:moveTo>
                  <a:pt x="0" y="0"/>
                </a:moveTo>
                <a:lnTo>
                  <a:pt x="13258" y="0"/>
                </a:lnTo>
                <a:lnTo>
                  <a:pt x="13258" y="13310"/>
                </a:lnTo>
                <a:lnTo>
                  <a:pt x="0" y="13310"/>
                </a:lnTo>
                <a:lnTo>
                  <a:pt x="0" y="0"/>
                </a:lnTo>
                <a:close/>
              </a:path>
            </a:pathLst>
          </a:custGeom>
          <a:blipFill rotWithShape="0">
            <a:blip r:embed="rId11"/>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79" name="TextBox 78"/>
          <p:cNvSpPr txBox="1"/>
          <p:nvPr/>
        </p:nvSpPr>
        <p:spPr>
          <a:xfrm>
            <a:off x="4824360" y="2227320"/>
            <a:ext cx="8294400" cy="1487160"/>
          </a:xfrm>
          <a:prstGeom prst="rect">
            <a:avLst/>
          </a:prstGeom>
          <a:noFill/>
          <a:ln w="0">
            <a:noFill/>
          </a:ln>
        </p:spPr>
        <p:txBody>
          <a:bodyPr lIns="90000" tIns="45000" rIns="90000" bIns="45000" anchor="t">
            <a:spAutoFit/>
          </a:bodyPr>
          <a:lstStyle/>
          <a:p>
            <a:pPr algn="ctr" rtl="1">
              <a:lnSpc>
                <a:spcPts val="5499"/>
              </a:lnSpc>
            </a:pPr>
            <a:r>
              <a:rPr lang="en-US" sz="5300" b="1" u="none" strike="noStrike">
                <a:solidFill>
                  <a:srgbClr val="E9473F"/>
                </a:solidFill>
                <a:effectLst/>
                <a:uFillTx/>
                <a:latin typeface="Helvetica-Bold"/>
                <a:ea typeface="Helvetica-Bold"/>
              </a:rPr>
              <a:t>Community Service Programs</a:t>
            </a:r>
            <a:endParaRPr lang="en-US" sz="5300" b="0" u="none" strike="noStrike">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4C092"/>
        </a:solidFill>
        <a:effectLst/>
      </p:bgPr>
    </p:bg>
    <p:spTree>
      <p:nvGrpSpPr>
        <p:cNvPr id="1" name=""/>
        <p:cNvGrpSpPr/>
        <p:nvPr/>
      </p:nvGrpSpPr>
      <p:grpSpPr>
        <a:xfrm>
          <a:off x="0" y="0"/>
          <a:ext cx="0" cy="0"/>
          <a:chOff x="0" y="0"/>
          <a:chExt cx="0" cy="0"/>
        </a:xfrm>
      </p:grpSpPr>
      <p:sp>
        <p:nvSpPr>
          <p:cNvPr id="80" name="Freeform: Shape 79"/>
          <p:cNvSpPr/>
          <p:nvPr/>
        </p:nvSpPr>
        <p:spPr>
          <a:xfrm>
            <a:off x="-262440" y="-502560"/>
            <a:ext cx="4398120" cy="4853160"/>
          </a:xfrm>
          <a:custGeom>
            <a:avLst/>
            <a:gdLst/>
            <a:ahLst/>
            <a:cxnLst/>
            <a:rect l="0" t="0" r="r" b="b"/>
            <a:pathLst>
              <a:path w="12217" h="13481">
                <a:moveTo>
                  <a:pt x="0" y="0"/>
                </a:moveTo>
                <a:lnTo>
                  <a:pt x="12217" y="0"/>
                </a:lnTo>
                <a:lnTo>
                  <a:pt x="12217" y="13481"/>
                </a:lnTo>
                <a:lnTo>
                  <a:pt x="0" y="13481"/>
                </a:lnTo>
                <a:lnTo>
                  <a:pt x="0"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1" name="Freeform: Shape 80"/>
          <p:cNvSpPr/>
          <p:nvPr/>
        </p:nvSpPr>
        <p:spPr>
          <a:xfrm>
            <a:off x="13380840" y="4350240"/>
            <a:ext cx="7757280" cy="7558560"/>
          </a:xfrm>
          <a:custGeom>
            <a:avLst/>
            <a:gdLst/>
            <a:ahLst/>
            <a:cxnLst/>
            <a:rect l="0" t="0" r="r" b="b"/>
            <a:pathLst>
              <a:path w="21548" h="20996">
                <a:moveTo>
                  <a:pt x="4176" y="0"/>
                </a:moveTo>
                <a:lnTo>
                  <a:pt x="21548" y="4362"/>
                </a:lnTo>
                <a:lnTo>
                  <a:pt x="17371" y="20996"/>
                </a:lnTo>
                <a:lnTo>
                  <a:pt x="0" y="16634"/>
                </a:lnTo>
                <a:lnTo>
                  <a:pt x="4176"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2" name="Freeform: Shape 81"/>
          <p:cNvSpPr/>
          <p:nvPr/>
        </p:nvSpPr>
        <p:spPr>
          <a:xfrm>
            <a:off x="10584720" y="-1465920"/>
            <a:ext cx="9159120" cy="5816160"/>
          </a:xfrm>
          <a:custGeom>
            <a:avLst/>
            <a:gdLst/>
            <a:ahLst/>
            <a:cxnLst/>
            <a:rect l="0" t="0" r="r" b="b"/>
            <a:pathLst>
              <a:path w="25442" h="16156">
                <a:moveTo>
                  <a:pt x="0" y="0"/>
                </a:moveTo>
                <a:lnTo>
                  <a:pt x="25442" y="0"/>
                </a:lnTo>
                <a:lnTo>
                  <a:pt x="25442" y="16156"/>
                </a:lnTo>
                <a:lnTo>
                  <a:pt x="0" y="16156"/>
                </a:lnTo>
                <a:lnTo>
                  <a:pt x="0" y="0"/>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3" name="Freeform: Shape 82"/>
          <p:cNvSpPr/>
          <p:nvPr/>
        </p:nvSpPr>
        <p:spPr>
          <a:xfrm>
            <a:off x="3782160" y="619200"/>
            <a:ext cx="13605480" cy="8639640"/>
          </a:xfrm>
          <a:custGeom>
            <a:avLst/>
            <a:gdLst/>
            <a:ahLst/>
            <a:cxnLst/>
            <a:rect l="0" t="0" r="r" b="b"/>
            <a:pathLst>
              <a:path w="37793" h="23999">
                <a:moveTo>
                  <a:pt x="37793" y="23999"/>
                </a:moveTo>
                <a:lnTo>
                  <a:pt x="0" y="23999"/>
                </a:lnTo>
                <a:lnTo>
                  <a:pt x="0" y="0"/>
                </a:lnTo>
                <a:lnTo>
                  <a:pt x="37793" y="0"/>
                </a:lnTo>
                <a:lnTo>
                  <a:pt x="37793" y="23999"/>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4" name="Freeform: Shape 83"/>
          <p:cNvSpPr/>
          <p:nvPr/>
        </p:nvSpPr>
        <p:spPr>
          <a:xfrm>
            <a:off x="-2686680" y="2871000"/>
            <a:ext cx="9975600" cy="8229960"/>
          </a:xfrm>
          <a:custGeom>
            <a:avLst/>
            <a:gdLst/>
            <a:ahLst/>
            <a:cxnLst/>
            <a:rect l="0" t="0" r="r" b="b"/>
            <a:pathLst>
              <a:path w="27710" h="22861">
                <a:moveTo>
                  <a:pt x="0" y="0"/>
                </a:moveTo>
                <a:lnTo>
                  <a:pt x="27710" y="0"/>
                </a:lnTo>
                <a:lnTo>
                  <a:pt x="27710" y="22861"/>
                </a:lnTo>
                <a:lnTo>
                  <a:pt x="0" y="22861"/>
                </a:lnTo>
                <a:lnTo>
                  <a:pt x="0" y="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5" name="TextBox 84"/>
          <p:cNvSpPr txBox="1"/>
          <p:nvPr/>
        </p:nvSpPr>
        <p:spPr>
          <a:xfrm>
            <a:off x="4522320" y="2109600"/>
            <a:ext cx="12914640" cy="7837560"/>
          </a:xfrm>
          <a:prstGeom prst="rect">
            <a:avLst/>
          </a:prstGeom>
          <a:noFill/>
          <a:ln w="0">
            <a:noFill/>
          </a:ln>
        </p:spPr>
        <p:txBody>
          <a:bodyPr lIns="90000" tIns="45000" rIns="90000" bIns="45000" anchor="t">
            <a:spAutoFit/>
          </a:bodyPr>
          <a:lstStyle/>
          <a:p>
            <a:pPr marL="457200" indent="-457200" rtl="1">
              <a:lnSpc>
                <a:spcPts val="6100"/>
              </a:lnSpc>
              <a:buClr>
                <a:srgbClr val="000000"/>
              </a:buClr>
              <a:buSzPct val="45000"/>
              <a:buFont typeface="OpenSymbol"/>
              <a:buAutoNum type="arabicPeriod"/>
            </a:pPr>
            <a:r>
              <a:rPr lang="en-US" sz="1800" b="0" u="none" strike="noStrike">
                <a:solidFill>
                  <a:srgbClr val="000000"/>
                </a:solidFill>
                <a:effectLst/>
                <a:uFillTx/>
                <a:latin typeface="Arial"/>
              </a:rPr>
              <a:t> </a:t>
            </a:r>
          </a:p>
          <a:p>
            <a:pPr marL="965160" lvl="1" indent="-470880" rtl="1">
              <a:lnSpc>
                <a:spcPts val="6100"/>
              </a:lnSpc>
              <a:buClr>
                <a:srgbClr val="000000"/>
              </a:buClr>
              <a:buSzPct val="45000"/>
              <a:buFont typeface="OpenSymbol"/>
              <a:buAutoNum type="arabicPeriod"/>
            </a:pPr>
            <a:r>
              <a:rPr lang="en-US" sz="3600" b="0" u="none" strike="noStrike">
                <a:solidFill>
                  <a:srgbClr val="02062C"/>
                </a:solidFill>
                <a:effectLst/>
                <a:uFillTx/>
                <a:latin typeface="Arial"/>
                <a:ea typeface="Arial"/>
              </a:rPr>
              <a:t>Establish your Club's dates and choose a name for your Drive!  </a:t>
            </a:r>
            <a:endParaRPr lang="en-US" sz="3600" b="0" u="none" strike="noStrike">
              <a:solidFill>
                <a:srgbClr val="000000"/>
              </a:solidFill>
              <a:effectLst/>
              <a:uFillTx/>
              <a:latin typeface="Arial"/>
            </a:endParaRPr>
          </a:p>
          <a:p>
            <a:pPr marL="965160" lvl="1" indent="-470880" rtl="1">
              <a:lnSpc>
                <a:spcPts val="6100"/>
              </a:lnSpc>
              <a:buClr>
                <a:srgbClr val="000000"/>
              </a:buClr>
              <a:buSzPct val="45000"/>
              <a:buFont typeface="OpenSymbol"/>
              <a:buAutoNum type="arabicPeriod"/>
            </a:pPr>
            <a:r>
              <a:rPr lang="en-US" sz="3600" b="0" u="none" strike="noStrike">
                <a:solidFill>
                  <a:srgbClr val="02062C"/>
                </a:solidFill>
                <a:effectLst/>
                <a:uFillTx/>
                <a:latin typeface="Arial"/>
                <a:ea typeface="Arial"/>
              </a:rPr>
              <a:t>Reach out to Amanda with your selected dates; she can assist you in determining which collections, goals, and clinics your drive can benefit.  </a:t>
            </a:r>
            <a:endParaRPr lang="en-US" sz="3600" b="0" u="none" strike="noStrike">
              <a:solidFill>
                <a:srgbClr val="000000"/>
              </a:solidFill>
              <a:effectLst/>
              <a:uFillTx/>
              <a:latin typeface="Arial"/>
            </a:endParaRPr>
          </a:p>
          <a:p>
            <a:pPr marL="965160" lvl="1" indent="-470880" rtl="1">
              <a:lnSpc>
                <a:spcPts val="6100"/>
              </a:lnSpc>
              <a:buClr>
                <a:srgbClr val="000000"/>
              </a:buClr>
              <a:buSzPct val="45000"/>
              <a:buFont typeface="OpenSymbol"/>
              <a:buAutoNum type="arabicPeriod"/>
            </a:pPr>
            <a:r>
              <a:rPr lang="en-US" sz="3600" b="0" u="none" strike="noStrike">
                <a:solidFill>
                  <a:srgbClr val="02062C"/>
                </a:solidFill>
                <a:effectLst/>
                <a:uFillTx/>
                <a:latin typeface="Arial"/>
                <a:ea typeface="Arial"/>
              </a:rPr>
              <a:t>Salina Sowell (ROR-AL) will facilitate the setup of your Drive.  </a:t>
            </a:r>
            <a:endParaRPr lang="en-US" sz="3600" b="0" u="none" strike="noStrike">
              <a:solidFill>
                <a:srgbClr val="000000"/>
              </a:solidFill>
              <a:effectLst/>
              <a:uFillTx/>
              <a:latin typeface="Arial"/>
            </a:endParaRPr>
          </a:p>
          <a:p>
            <a:pPr marL="965160" lvl="1" indent="-470880" rtl="1">
              <a:lnSpc>
                <a:spcPts val="6100"/>
              </a:lnSpc>
              <a:buClr>
                <a:srgbClr val="000000"/>
              </a:buClr>
              <a:buSzPct val="45000"/>
              <a:buFont typeface="OpenSymbol"/>
              <a:buAutoNum type="arabicPeriod"/>
            </a:pPr>
            <a:r>
              <a:rPr lang="en-US" sz="3600" b="0" u="none" strike="noStrike">
                <a:solidFill>
                  <a:srgbClr val="02062C"/>
                </a:solidFill>
                <a:effectLst/>
                <a:uFillTx/>
                <a:latin typeface="Arial"/>
                <a:ea typeface="Arial"/>
              </a:rPr>
              <a:t>Promote your Drive to generate excitement!  </a:t>
            </a:r>
            <a:endParaRPr lang="en-US" sz="3600" b="0" u="none" strike="noStrike">
              <a:solidFill>
                <a:srgbClr val="000000"/>
              </a:solidFill>
              <a:effectLst/>
              <a:uFillTx/>
              <a:latin typeface="Arial"/>
            </a:endParaRPr>
          </a:p>
          <a:p>
            <a:pPr marL="965160" lvl="1" indent="-470880" rtl="1">
              <a:lnSpc>
                <a:spcPts val="6100"/>
              </a:lnSpc>
              <a:buClr>
                <a:srgbClr val="000000"/>
              </a:buClr>
              <a:buSzPct val="45000"/>
              <a:buFont typeface="OpenSymbol"/>
              <a:buAutoNum type="arabicPeriod"/>
            </a:pPr>
            <a:r>
              <a:rPr lang="en-US" sz="3600" b="0" u="none" strike="noStrike">
                <a:solidFill>
                  <a:srgbClr val="02062C"/>
                </a:solidFill>
                <a:effectLst/>
                <a:uFillTx/>
                <a:latin typeface="Arial"/>
                <a:ea typeface="Arial"/>
              </a:rPr>
              <a:t>Celebrate the success of your Club!  </a:t>
            </a:r>
            <a:endParaRPr lang="en-US" sz="3600" b="0" u="none" strike="noStrike">
              <a:solidFill>
                <a:srgbClr val="000000"/>
              </a:solidFill>
              <a:effectLst/>
              <a:uFillTx/>
              <a:latin typeface="Arial"/>
            </a:endParaRPr>
          </a:p>
        </p:txBody>
      </p:sp>
      <p:sp>
        <p:nvSpPr>
          <p:cNvPr id="86" name="TextBox 85"/>
          <p:cNvSpPr txBox="1"/>
          <p:nvPr/>
        </p:nvSpPr>
        <p:spPr>
          <a:xfrm>
            <a:off x="675720" y="284760"/>
            <a:ext cx="8468280" cy="2020680"/>
          </a:xfrm>
          <a:prstGeom prst="rect">
            <a:avLst/>
          </a:prstGeom>
          <a:noFill/>
          <a:ln w="0">
            <a:noFill/>
          </a:ln>
        </p:spPr>
        <p:txBody>
          <a:bodyPr lIns="90000" tIns="45000" rIns="90000" bIns="45000" anchor="t">
            <a:spAutoFit/>
          </a:bodyPr>
          <a:lstStyle/>
          <a:p>
            <a:pPr algn="ctr" rtl="1">
              <a:lnSpc>
                <a:spcPts val="7600"/>
              </a:lnSpc>
            </a:pPr>
            <a:r>
              <a:rPr lang="en-US" sz="7300" b="1" u="none" strike="noStrike">
                <a:solidFill>
                  <a:srgbClr val="E9473F"/>
                </a:solidFill>
                <a:effectLst/>
                <a:uFillTx/>
                <a:latin typeface="Helvetica-Bold"/>
                <a:ea typeface="Helvetica-Bold"/>
              </a:rPr>
              <a:t>Virtual Book Drives for Clubs</a:t>
            </a:r>
            <a:endParaRPr lang="en-US" sz="7300" b="0" u="none" strike="noStrike">
              <a:solidFill>
                <a:srgbClr val="000000"/>
              </a:solidFill>
              <a:effectLst/>
              <a:uFillTx/>
              <a:latin typeface="Arial"/>
            </a:endParaRPr>
          </a:p>
        </p:txBody>
      </p:sp>
      <p:sp>
        <p:nvSpPr>
          <p:cNvPr id="87" name="Freeform: Shape 86"/>
          <p:cNvSpPr/>
          <p:nvPr/>
        </p:nvSpPr>
        <p:spPr>
          <a:xfrm>
            <a:off x="12887640" y="180000"/>
            <a:ext cx="1382400" cy="1533960"/>
          </a:xfrm>
          <a:custGeom>
            <a:avLst/>
            <a:gdLst/>
            <a:ahLst/>
            <a:cxnLst/>
            <a:rect l="0" t="0" r="r" b="b"/>
            <a:pathLst>
              <a:path w="3840" h="4261">
                <a:moveTo>
                  <a:pt x="0" y="0"/>
                </a:moveTo>
                <a:lnTo>
                  <a:pt x="3840" y="0"/>
                </a:lnTo>
                <a:lnTo>
                  <a:pt x="3840" y="4261"/>
                </a:lnTo>
                <a:lnTo>
                  <a:pt x="0" y="4261"/>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8" name="Freeform: Shape 87"/>
          <p:cNvSpPr/>
          <p:nvPr/>
        </p:nvSpPr>
        <p:spPr>
          <a:xfrm>
            <a:off x="16005240" y="731520"/>
            <a:ext cx="1382400" cy="1533960"/>
          </a:xfrm>
          <a:custGeom>
            <a:avLst/>
            <a:gdLst/>
            <a:ahLst/>
            <a:cxnLst/>
            <a:rect l="0" t="0" r="r" b="b"/>
            <a:pathLst>
              <a:path w="3840" h="4261">
                <a:moveTo>
                  <a:pt x="0" y="0"/>
                </a:moveTo>
                <a:lnTo>
                  <a:pt x="3840" y="0"/>
                </a:lnTo>
                <a:lnTo>
                  <a:pt x="3840" y="4261"/>
                </a:lnTo>
                <a:lnTo>
                  <a:pt x="0" y="4261"/>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9" name="Freeform: Shape 88"/>
          <p:cNvSpPr/>
          <p:nvPr/>
        </p:nvSpPr>
        <p:spPr>
          <a:xfrm>
            <a:off x="16005240" y="8491680"/>
            <a:ext cx="1382400" cy="1533960"/>
          </a:xfrm>
          <a:custGeom>
            <a:avLst/>
            <a:gdLst/>
            <a:ahLst/>
            <a:cxnLst/>
            <a:rect l="0" t="0" r="r" b="b"/>
            <a:pathLst>
              <a:path w="3840" h="4261">
                <a:moveTo>
                  <a:pt x="0" y="0"/>
                </a:moveTo>
                <a:lnTo>
                  <a:pt x="3840" y="0"/>
                </a:lnTo>
                <a:lnTo>
                  <a:pt x="3840" y="4261"/>
                </a:lnTo>
                <a:lnTo>
                  <a:pt x="0" y="4261"/>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473F"/>
        </a:solidFill>
        <a:effectLst/>
      </p:bgPr>
    </p:bg>
    <p:spTree>
      <p:nvGrpSpPr>
        <p:cNvPr id="1" name=""/>
        <p:cNvGrpSpPr/>
        <p:nvPr/>
      </p:nvGrpSpPr>
      <p:grpSpPr>
        <a:xfrm>
          <a:off x="0" y="0"/>
          <a:ext cx="0" cy="0"/>
          <a:chOff x="0" y="0"/>
          <a:chExt cx="0" cy="0"/>
        </a:xfrm>
      </p:grpSpPr>
      <p:sp>
        <p:nvSpPr>
          <p:cNvPr id="90" name="Freeform: Shape 89"/>
          <p:cNvSpPr/>
          <p:nvPr/>
        </p:nvSpPr>
        <p:spPr>
          <a:xfrm>
            <a:off x="10193040" y="-1803960"/>
            <a:ext cx="8781120" cy="5576040"/>
          </a:xfrm>
          <a:custGeom>
            <a:avLst/>
            <a:gdLst/>
            <a:ahLst/>
            <a:cxnLst/>
            <a:rect l="0" t="0" r="r" b="b"/>
            <a:pathLst>
              <a:path w="24392" h="15489">
                <a:moveTo>
                  <a:pt x="0" y="0"/>
                </a:moveTo>
                <a:lnTo>
                  <a:pt x="24392" y="0"/>
                </a:lnTo>
                <a:lnTo>
                  <a:pt x="24392" y="15489"/>
                </a:lnTo>
                <a:lnTo>
                  <a:pt x="0" y="15489"/>
                </a:lnTo>
                <a:lnTo>
                  <a:pt x="0"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1" name="Freeform: Shape 90"/>
          <p:cNvSpPr/>
          <p:nvPr/>
        </p:nvSpPr>
        <p:spPr>
          <a:xfrm>
            <a:off x="15424200" y="26964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2" name="Freeform: Shape 91"/>
          <p:cNvSpPr/>
          <p:nvPr/>
        </p:nvSpPr>
        <p:spPr>
          <a:xfrm>
            <a:off x="-2719440" y="-4667760"/>
            <a:ext cx="11291400" cy="11393280"/>
          </a:xfrm>
          <a:custGeom>
            <a:avLst/>
            <a:gdLst/>
            <a:ahLst/>
            <a:cxnLst/>
            <a:rect l="0" t="0" r="r" b="b"/>
            <a:pathLst>
              <a:path w="31365" h="31648">
                <a:moveTo>
                  <a:pt x="0" y="18768"/>
                </a:moveTo>
                <a:lnTo>
                  <a:pt x="17735" y="0"/>
                </a:lnTo>
                <a:lnTo>
                  <a:pt x="31365" y="12879"/>
                </a:lnTo>
                <a:lnTo>
                  <a:pt x="13630" y="31648"/>
                </a:lnTo>
                <a:lnTo>
                  <a:pt x="0" y="18768"/>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3" name="Freeform: Shape 92"/>
          <p:cNvSpPr/>
          <p:nvPr/>
        </p:nvSpPr>
        <p:spPr>
          <a:xfrm>
            <a:off x="568800" y="620280"/>
            <a:ext cx="1288080" cy="1428840"/>
          </a:xfrm>
          <a:custGeom>
            <a:avLst/>
            <a:gdLst/>
            <a:ahLst/>
            <a:cxnLst/>
            <a:rect l="0" t="0" r="r" b="b"/>
            <a:pathLst>
              <a:path w="3578" h="3969">
                <a:moveTo>
                  <a:pt x="0" y="0"/>
                </a:moveTo>
                <a:lnTo>
                  <a:pt x="3578" y="0"/>
                </a:lnTo>
                <a:lnTo>
                  <a:pt x="3578" y="3969"/>
                </a:lnTo>
                <a:lnTo>
                  <a:pt x="0" y="3969"/>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4" name="Freeform: Shape 93"/>
          <p:cNvSpPr/>
          <p:nvPr/>
        </p:nvSpPr>
        <p:spPr>
          <a:xfrm>
            <a:off x="-270000" y="6201000"/>
            <a:ext cx="4864680" cy="4408560"/>
          </a:xfrm>
          <a:custGeom>
            <a:avLst/>
            <a:gdLst/>
            <a:ahLst/>
            <a:cxnLst/>
            <a:rect l="0" t="0" r="r" b="b"/>
            <a:pathLst>
              <a:path w="13513" h="12246">
                <a:moveTo>
                  <a:pt x="0" y="12246"/>
                </a:moveTo>
                <a:lnTo>
                  <a:pt x="0" y="0"/>
                </a:lnTo>
                <a:lnTo>
                  <a:pt x="13513" y="0"/>
                </a:lnTo>
                <a:lnTo>
                  <a:pt x="13513" y="12246"/>
                </a:lnTo>
                <a:lnTo>
                  <a:pt x="0" y="12246"/>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5" name="Freeform: Shape 94"/>
          <p:cNvSpPr/>
          <p:nvPr/>
        </p:nvSpPr>
        <p:spPr>
          <a:xfrm>
            <a:off x="10037520" y="6725160"/>
            <a:ext cx="4546440" cy="3772800"/>
          </a:xfrm>
          <a:custGeom>
            <a:avLst/>
            <a:gdLst/>
            <a:ahLst/>
            <a:cxnLst/>
            <a:rect l="0" t="0" r="r" b="b"/>
            <a:pathLst>
              <a:path w="12629" h="10480">
                <a:moveTo>
                  <a:pt x="9940" y="10480"/>
                </a:moveTo>
                <a:lnTo>
                  <a:pt x="0" y="4385"/>
                </a:lnTo>
                <a:lnTo>
                  <a:pt x="2688" y="0"/>
                </a:lnTo>
                <a:lnTo>
                  <a:pt x="12629" y="6094"/>
                </a:lnTo>
                <a:lnTo>
                  <a:pt x="9940" y="10480"/>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6" name="Freeform: Shape 95"/>
          <p:cNvSpPr/>
          <p:nvPr/>
        </p:nvSpPr>
        <p:spPr>
          <a:xfrm>
            <a:off x="772920" y="1334520"/>
            <a:ext cx="14503320" cy="7070760"/>
          </a:xfrm>
          <a:custGeom>
            <a:avLst/>
            <a:gdLst/>
            <a:ahLst/>
            <a:cxnLst/>
            <a:rect l="0" t="0" r="r" b="b"/>
            <a:pathLst>
              <a:path w="40287" h="19641">
                <a:moveTo>
                  <a:pt x="0" y="0"/>
                </a:moveTo>
                <a:lnTo>
                  <a:pt x="40287" y="0"/>
                </a:lnTo>
                <a:lnTo>
                  <a:pt x="40287" y="19641"/>
                </a:lnTo>
                <a:lnTo>
                  <a:pt x="0" y="19641"/>
                </a:lnTo>
                <a:lnTo>
                  <a:pt x="0" y="0"/>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7" name="Freeform: Shape 96"/>
          <p:cNvSpPr/>
          <p:nvPr/>
        </p:nvSpPr>
        <p:spPr>
          <a:xfrm>
            <a:off x="14002920" y="2432160"/>
            <a:ext cx="4516200" cy="8229960"/>
          </a:xfrm>
          <a:custGeom>
            <a:avLst/>
            <a:gdLst/>
            <a:ahLst/>
            <a:cxnLst/>
            <a:rect l="0" t="0" r="r" b="b"/>
            <a:pathLst>
              <a:path w="12545" h="22861">
                <a:moveTo>
                  <a:pt x="0" y="0"/>
                </a:moveTo>
                <a:lnTo>
                  <a:pt x="12545" y="0"/>
                </a:lnTo>
                <a:lnTo>
                  <a:pt x="12545" y="22861"/>
                </a:lnTo>
                <a:lnTo>
                  <a:pt x="0" y="22861"/>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8" name="TextBox 97"/>
          <p:cNvSpPr txBox="1"/>
          <p:nvPr/>
        </p:nvSpPr>
        <p:spPr>
          <a:xfrm>
            <a:off x="1123560" y="2325240"/>
            <a:ext cx="12790440" cy="6585840"/>
          </a:xfrm>
          <a:prstGeom prst="rect">
            <a:avLst/>
          </a:prstGeom>
          <a:noFill/>
          <a:ln w="0">
            <a:noFill/>
          </a:ln>
        </p:spPr>
        <p:txBody>
          <a:bodyPr lIns="90000" tIns="45000" rIns="90000" bIns="45000" anchor="t">
            <a:spAutoFit/>
          </a:bodyPr>
          <a:lstStyle/>
          <a:p>
            <a:pPr marL="495360" indent="-495360" algn="ctr" rtl="1">
              <a:lnSpc>
                <a:spcPts val="5199"/>
              </a:lnSpc>
              <a:buClr>
                <a:srgbClr val="FFFFFF"/>
              </a:buClr>
              <a:buSzPct val="45000"/>
              <a:buFont typeface=""/>
              <a:buChar char=""/>
            </a:pPr>
            <a:r>
              <a:rPr lang="en-US" sz="1800" b="0" u="none" strike="noStrike">
                <a:solidFill>
                  <a:srgbClr val="FFFFFF"/>
                </a:solidFill>
                <a:effectLst/>
                <a:uFillTx/>
                <a:latin typeface="Arial"/>
              </a:rPr>
              <a:t> </a:t>
            </a:r>
          </a:p>
          <a:p>
            <a:pPr marL="932760" lvl="1" indent="-506160" algn="ctr" rtl="1">
              <a:lnSpc>
                <a:spcPts val="5199"/>
              </a:lnSpc>
              <a:buClr>
                <a:srgbClr val="FFFFFF"/>
              </a:buClr>
              <a:buSzPct val="45000"/>
              <a:buFont typeface=""/>
              <a:buChar char=""/>
            </a:pPr>
            <a:r>
              <a:rPr lang="en-US" sz="3900" b="0" u="none" strike="noStrike">
                <a:solidFill>
                  <a:srgbClr val="02062C"/>
                </a:solidFill>
                <a:effectLst/>
                <a:uFillTx/>
                <a:latin typeface="Arial"/>
                <a:ea typeface="Arial"/>
              </a:rPr>
              <a:t>Organize a District Book Drive  </a:t>
            </a:r>
            <a:endParaRPr lang="en-US" sz="3900" b="0" u="none" strike="noStrike">
              <a:solidFill>
                <a:srgbClr val="FFFFFF"/>
              </a:solidFill>
              <a:effectLst/>
              <a:uFillTx/>
              <a:latin typeface="Arial"/>
            </a:endParaRPr>
          </a:p>
          <a:p>
            <a:pPr marL="932760" lvl="1" indent="-506160" algn="ctr" rtl="1">
              <a:lnSpc>
                <a:spcPts val="5199"/>
              </a:lnSpc>
              <a:buClr>
                <a:srgbClr val="FFFFFF"/>
              </a:buClr>
              <a:buSzPct val="45000"/>
              <a:buFont typeface=""/>
              <a:buChar char=""/>
            </a:pPr>
            <a:r>
              <a:rPr lang="en-US" sz="3900" b="0" u="none" strike="noStrike">
                <a:solidFill>
                  <a:srgbClr val="02062C"/>
                </a:solidFill>
                <a:effectLst/>
                <a:uFillTx/>
                <a:latin typeface="Arial"/>
                <a:ea typeface="Arial"/>
              </a:rPr>
              <a:t>Launch the Dolly Parton Imagination Library  </a:t>
            </a:r>
            <a:endParaRPr lang="en-US" sz="3900" b="0" u="none" strike="noStrike">
              <a:solidFill>
                <a:srgbClr val="FFFFFF"/>
              </a:solidFill>
              <a:effectLst/>
              <a:uFillTx/>
              <a:latin typeface="Arial"/>
            </a:endParaRPr>
          </a:p>
          <a:p>
            <a:pPr marL="932760" lvl="1" indent="-506160" algn="ctr" rtl="1">
              <a:lnSpc>
                <a:spcPts val="5199"/>
              </a:lnSpc>
              <a:buClr>
                <a:srgbClr val="FFFFFF"/>
              </a:buClr>
              <a:buSzPct val="45000"/>
              <a:buFont typeface=""/>
              <a:buChar char=""/>
            </a:pPr>
            <a:r>
              <a:rPr lang="en-US" sz="3900" b="0" u="none" strike="noStrike">
                <a:solidFill>
                  <a:srgbClr val="02062C"/>
                </a:solidFill>
                <a:effectLst/>
                <a:uFillTx/>
                <a:latin typeface="Arial"/>
                <a:ea typeface="Arial"/>
              </a:rPr>
              <a:t>Arrange a visit from Short the Squirrel  </a:t>
            </a:r>
            <a:endParaRPr lang="en-US" sz="3900" b="0" u="none" strike="noStrike">
              <a:solidFill>
                <a:srgbClr val="FFFFFF"/>
              </a:solidFill>
              <a:effectLst/>
              <a:uFillTx/>
              <a:latin typeface="Arial"/>
            </a:endParaRPr>
          </a:p>
          <a:p>
            <a:pPr marL="932760" lvl="1" indent="-506160" algn="ctr" rtl="1">
              <a:lnSpc>
                <a:spcPts val="5199"/>
              </a:lnSpc>
              <a:buClr>
                <a:srgbClr val="FFFFFF"/>
              </a:buClr>
              <a:buSzPct val="45000"/>
              <a:buFont typeface=""/>
              <a:buChar char=""/>
            </a:pPr>
            <a:r>
              <a:rPr lang="en-US" sz="3900" b="0" u="none" strike="noStrike">
                <a:solidFill>
                  <a:srgbClr val="02062C"/>
                </a:solidFill>
                <a:effectLst/>
                <a:uFillTx/>
                <a:latin typeface="Arial"/>
                <a:ea typeface="Arial"/>
              </a:rPr>
              <a:t>Host tutoring sessions, establish a Little Free Library, conduct a summer reading camp, plan a literacy walk, or introduce Story Book Saturday. Consider setting up a book nook at a women and children’s shelter or laundromat.  </a:t>
            </a:r>
            <a:endParaRPr lang="en-US" sz="3900" b="0" u="none" strike="noStrike">
              <a:solidFill>
                <a:srgbClr val="FFFFFF"/>
              </a:solidFill>
              <a:effectLst/>
              <a:uFillTx/>
              <a:latin typeface="Arial"/>
            </a:endParaRPr>
          </a:p>
        </p:txBody>
      </p:sp>
      <p:sp>
        <p:nvSpPr>
          <p:cNvPr id="99" name="TextBox 98"/>
          <p:cNvSpPr txBox="1"/>
          <p:nvPr/>
        </p:nvSpPr>
        <p:spPr>
          <a:xfrm>
            <a:off x="1483200" y="1302840"/>
            <a:ext cx="13082040" cy="1665000"/>
          </a:xfrm>
          <a:prstGeom prst="rect">
            <a:avLst/>
          </a:prstGeom>
          <a:noFill/>
          <a:ln w="0">
            <a:noFill/>
          </a:ln>
        </p:spPr>
        <p:txBody>
          <a:bodyPr lIns="90000" tIns="45000" rIns="90000" bIns="45000" anchor="t">
            <a:spAutoFit/>
          </a:bodyPr>
          <a:lstStyle/>
          <a:p>
            <a:pPr algn="ctr" rtl="1">
              <a:lnSpc>
                <a:spcPts val="6199"/>
              </a:lnSpc>
            </a:pPr>
            <a:r>
              <a:rPr lang="en-US" sz="5900" b="1" u="none" strike="noStrike">
                <a:solidFill>
                  <a:srgbClr val="5170FF"/>
                </a:solidFill>
                <a:effectLst/>
                <a:uFillTx/>
                <a:latin typeface="Helvetica-Bold"/>
                <a:ea typeface="Helvetica-Bold"/>
              </a:rPr>
              <a:t>Ideas for Promoting Literacy &amp; Community Engagement</a:t>
            </a:r>
            <a:endParaRPr lang="en-US" sz="5900" b="0" u="none" strike="noStrike">
              <a:solidFill>
                <a:srgbClr val="FFFFFF"/>
              </a:solidFill>
              <a:effectLst/>
              <a:uFillTx/>
              <a:latin typeface="Arial"/>
            </a:endParaRPr>
          </a:p>
        </p:txBody>
      </p:sp>
      <p:sp>
        <p:nvSpPr>
          <p:cNvPr id="100" name="Freeform: Shape 99"/>
          <p:cNvSpPr/>
          <p:nvPr/>
        </p:nvSpPr>
        <p:spPr>
          <a:xfrm>
            <a:off x="673200" y="8803080"/>
            <a:ext cx="1078560" cy="1196640"/>
          </a:xfrm>
          <a:custGeom>
            <a:avLst/>
            <a:gdLst/>
            <a:ahLst/>
            <a:cxnLst/>
            <a:rect l="0" t="0" r="r" b="b"/>
            <a:pathLst>
              <a:path w="2996" h="3324">
                <a:moveTo>
                  <a:pt x="0" y="0"/>
                </a:moveTo>
                <a:lnTo>
                  <a:pt x="2996" y="0"/>
                </a:lnTo>
                <a:lnTo>
                  <a:pt x="2996" y="3324"/>
                </a:lnTo>
                <a:lnTo>
                  <a:pt x="0" y="3324"/>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170FF"/>
        </a:solidFill>
        <a:effectLst/>
      </p:bgPr>
    </p:bg>
    <p:spTree>
      <p:nvGrpSpPr>
        <p:cNvPr id="1" name=""/>
        <p:cNvGrpSpPr/>
        <p:nvPr/>
      </p:nvGrpSpPr>
      <p:grpSpPr>
        <a:xfrm>
          <a:off x="0" y="0"/>
          <a:ext cx="0" cy="0"/>
          <a:chOff x="0" y="0"/>
          <a:chExt cx="0" cy="0"/>
        </a:xfrm>
      </p:grpSpPr>
      <p:sp>
        <p:nvSpPr>
          <p:cNvPr id="101" name="Freeform: Shape 100"/>
          <p:cNvSpPr/>
          <p:nvPr/>
        </p:nvSpPr>
        <p:spPr>
          <a:xfrm>
            <a:off x="-2363760" y="-2302920"/>
            <a:ext cx="7757280" cy="7558560"/>
          </a:xfrm>
          <a:custGeom>
            <a:avLst/>
            <a:gdLst/>
            <a:ahLst/>
            <a:cxnLst/>
            <a:rect l="0" t="0" r="r" b="b"/>
            <a:pathLst>
              <a:path w="21548" h="20996">
                <a:moveTo>
                  <a:pt x="4176" y="0"/>
                </a:moveTo>
                <a:lnTo>
                  <a:pt x="21548" y="4362"/>
                </a:lnTo>
                <a:lnTo>
                  <a:pt x="17371" y="20996"/>
                </a:lnTo>
                <a:lnTo>
                  <a:pt x="0" y="16634"/>
                </a:lnTo>
                <a:lnTo>
                  <a:pt x="4176" y="0"/>
                </a:lnTo>
                <a:close/>
              </a:path>
            </a:pathLst>
          </a:custGeom>
          <a:blipFill rotWithShape="0">
            <a:blip r:embed="rId2"/>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2" name="Freeform: Shape 101"/>
          <p:cNvSpPr/>
          <p:nvPr/>
        </p:nvSpPr>
        <p:spPr>
          <a:xfrm>
            <a:off x="1028880" y="72936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3" name="Freeform: Shape 102"/>
          <p:cNvSpPr/>
          <p:nvPr/>
        </p:nvSpPr>
        <p:spPr>
          <a:xfrm>
            <a:off x="3394080" y="-1515600"/>
            <a:ext cx="5429160" cy="4003560"/>
          </a:xfrm>
          <a:custGeom>
            <a:avLst/>
            <a:gdLst/>
            <a:ahLst/>
            <a:cxnLst/>
            <a:rect l="0" t="0" r="r" b="b"/>
            <a:pathLst>
              <a:path w="15081" h="11121">
                <a:moveTo>
                  <a:pt x="0" y="3739"/>
                </a:moveTo>
                <a:lnTo>
                  <a:pt x="12950" y="0"/>
                </a:lnTo>
                <a:lnTo>
                  <a:pt x="15081" y="7382"/>
                </a:lnTo>
                <a:lnTo>
                  <a:pt x="2130" y="11121"/>
                </a:lnTo>
                <a:lnTo>
                  <a:pt x="0" y="3739"/>
                </a:lnTo>
                <a:close/>
              </a:path>
            </a:pathLst>
          </a:custGeom>
          <a:blipFill rotWithShape="0">
            <a:blip r:embed="rId4"/>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4" name="Freeform: Shape 103"/>
          <p:cNvSpPr/>
          <p:nvPr/>
        </p:nvSpPr>
        <p:spPr>
          <a:xfrm>
            <a:off x="-596880" y="5757480"/>
            <a:ext cx="6420240" cy="5082840"/>
          </a:xfrm>
          <a:custGeom>
            <a:avLst/>
            <a:gdLst/>
            <a:ahLst/>
            <a:cxnLst/>
            <a:rect l="0" t="0" r="r" b="b"/>
            <a:pathLst>
              <a:path w="17834" h="14119">
                <a:moveTo>
                  <a:pt x="0" y="2469"/>
                </a:moveTo>
                <a:lnTo>
                  <a:pt x="16040" y="0"/>
                </a:lnTo>
                <a:lnTo>
                  <a:pt x="17834" y="11649"/>
                </a:lnTo>
                <a:lnTo>
                  <a:pt x="1793" y="14119"/>
                </a:lnTo>
                <a:lnTo>
                  <a:pt x="0" y="2469"/>
                </a:lnTo>
                <a:close/>
              </a:path>
            </a:pathLst>
          </a:custGeom>
          <a:blipFill rotWithShape="0">
            <a:blip r:embed="rId5"/>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5" name="Freeform: Shape 104"/>
          <p:cNvSpPr/>
          <p:nvPr/>
        </p:nvSpPr>
        <p:spPr>
          <a:xfrm>
            <a:off x="10824840" y="-3272760"/>
            <a:ext cx="9364320" cy="9030600"/>
          </a:xfrm>
          <a:custGeom>
            <a:avLst/>
            <a:gdLst/>
            <a:ahLst/>
            <a:cxnLst/>
            <a:rect l="0" t="0" r="r" b="b"/>
            <a:pathLst>
              <a:path w="26012" h="25085">
                <a:moveTo>
                  <a:pt x="9463" y="25085"/>
                </a:moveTo>
                <a:lnTo>
                  <a:pt x="0" y="11700"/>
                </a:lnTo>
                <a:lnTo>
                  <a:pt x="16548" y="0"/>
                </a:lnTo>
                <a:lnTo>
                  <a:pt x="26012" y="13384"/>
                </a:lnTo>
                <a:lnTo>
                  <a:pt x="9463" y="25085"/>
                </a:lnTo>
                <a:close/>
              </a:path>
            </a:pathLst>
          </a:custGeom>
          <a:blipFill rotWithShape="0">
            <a:blip r:embed="rId6"/>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6" name="Freeform: Shape 105"/>
          <p:cNvSpPr/>
          <p:nvPr/>
        </p:nvSpPr>
        <p:spPr>
          <a:xfrm>
            <a:off x="888120" y="-3093120"/>
            <a:ext cx="16512120" cy="16473960"/>
          </a:xfrm>
          <a:custGeom>
            <a:avLst/>
            <a:gdLst/>
            <a:ahLst/>
            <a:cxnLst/>
            <a:rect l="0" t="0" r="r" b="b"/>
            <a:pathLst>
              <a:path w="45867" h="45761">
                <a:moveTo>
                  <a:pt x="45867" y="24112"/>
                </a:moveTo>
                <a:lnTo>
                  <a:pt x="20945" y="45761"/>
                </a:lnTo>
                <a:lnTo>
                  <a:pt x="0" y="21648"/>
                </a:lnTo>
                <a:lnTo>
                  <a:pt x="24922" y="0"/>
                </a:lnTo>
                <a:lnTo>
                  <a:pt x="45867" y="24112"/>
                </a:lnTo>
                <a:close/>
              </a:path>
            </a:pathLst>
          </a:custGeom>
          <a:blipFill rotWithShape="0">
            <a:blip r:embed="rId7"/>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7" name="Freeform: Shape 106"/>
          <p:cNvSpPr/>
          <p:nvPr/>
        </p:nvSpPr>
        <p:spPr>
          <a:xfrm>
            <a:off x="13321440" y="486000"/>
            <a:ext cx="4740480" cy="3134880"/>
          </a:xfrm>
          <a:custGeom>
            <a:avLst/>
            <a:gdLst/>
            <a:ahLst/>
            <a:cxnLst/>
            <a:rect l="0" t="0" r="r" b="b"/>
            <a:pathLst>
              <a:path w="13168" h="8708">
                <a:moveTo>
                  <a:pt x="0" y="0"/>
                </a:moveTo>
                <a:lnTo>
                  <a:pt x="13168" y="0"/>
                </a:lnTo>
                <a:lnTo>
                  <a:pt x="13168" y="8708"/>
                </a:lnTo>
                <a:lnTo>
                  <a:pt x="0" y="8708"/>
                </a:lnTo>
                <a:lnTo>
                  <a:pt x="0" y="0"/>
                </a:lnTo>
                <a:close/>
              </a:path>
            </a:pathLst>
          </a:custGeom>
          <a:blipFill rotWithShape="0">
            <a:blip r:embed="rId8"/>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08" name="TextBox 107"/>
          <p:cNvSpPr txBox="1"/>
          <p:nvPr/>
        </p:nvSpPr>
        <p:spPr>
          <a:xfrm>
            <a:off x="2705760" y="3545280"/>
            <a:ext cx="12876840" cy="5462280"/>
          </a:xfrm>
          <a:prstGeom prst="rect">
            <a:avLst/>
          </a:prstGeom>
          <a:noFill/>
          <a:ln w="0">
            <a:noFill/>
          </a:ln>
        </p:spPr>
        <p:txBody>
          <a:bodyPr lIns="90000" tIns="45000" rIns="90000" bIns="45000" anchor="t">
            <a:spAutoFit/>
          </a:bodyPr>
          <a:lstStyle/>
          <a:p>
            <a:pPr algn="ctr" rtl="1">
              <a:lnSpc>
                <a:spcPts val="4700"/>
              </a:lnSpc>
            </a:pPr>
            <a:r>
              <a:rPr lang="en-US" sz="3500" b="1" u="none" strike="noStrike">
                <a:solidFill>
                  <a:srgbClr val="02062C"/>
                </a:solidFill>
                <a:effectLst/>
                <a:uFillTx/>
                <a:latin typeface="Helvetica-Bold"/>
                <a:ea typeface="Helvetica-Bold"/>
              </a:rPr>
              <a:t>From birth to age five, reading to children lays the groundwork for a lifetime of learning. Since 90% of brain development takes place before age five, shared reading plays a crucial role in fostering brain growth, bridging the “million-word gap,” and enhancing future academic achievement, language abilities, and emotional development. However, recent studies reveal that less than half of parents with children aged 0-5 engage in daily reading with them.</a:t>
            </a:r>
            <a:endParaRPr lang="en-US" sz="3500" b="0" u="none" strike="noStrike">
              <a:solidFill>
                <a:srgbClr val="FFFFFF"/>
              </a:solidFill>
              <a:effectLst/>
              <a:uFillTx/>
              <a:latin typeface="Arial"/>
            </a:endParaRPr>
          </a:p>
        </p:txBody>
      </p:sp>
      <p:sp>
        <p:nvSpPr>
          <p:cNvPr id="109" name="TextBox 108"/>
          <p:cNvSpPr txBox="1"/>
          <p:nvPr/>
        </p:nvSpPr>
        <p:spPr>
          <a:xfrm>
            <a:off x="4799520" y="965520"/>
            <a:ext cx="8375040" cy="3145680"/>
          </a:xfrm>
          <a:prstGeom prst="rect">
            <a:avLst/>
          </a:prstGeom>
          <a:noFill/>
          <a:ln w="0">
            <a:noFill/>
          </a:ln>
        </p:spPr>
        <p:txBody>
          <a:bodyPr lIns="90000" tIns="45000" rIns="90000" bIns="45000" anchor="t">
            <a:spAutoFit/>
          </a:bodyPr>
          <a:lstStyle/>
          <a:p>
            <a:pPr algn="ctr" rtl="1">
              <a:lnSpc>
                <a:spcPts val="6401"/>
              </a:lnSpc>
            </a:pPr>
            <a:r>
              <a:rPr lang="en-US" sz="6100" b="1" u="none" strike="noStrike">
                <a:solidFill>
                  <a:srgbClr val="E9473F"/>
                </a:solidFill>
                <a:effectLst/>
                <a:uFillTx/>
                <a:latin typeface="Helvetica-Bold"/>
                <a:ea typeface="Helvetica-Bold"/>
              </a:rPr>
              <a:t>Reading to Children: </a:t>
            </a:r>
            <a:endParaRPr lang="en-US" sz="6100" b="0" u="none" strike="noStrike">
              <a:solidFill>
                <a:srgbClr val="FFFFFF"/>
              </a:solidFill>
              <a:effectLst/>
              <a:uFillTx/>
              <a:latin typeface="Arial"/>
            </a:endParaRPr>
          </a:p>
          <a:p>
            <a:pPr algn="ctr" rtl="1">
              <a:lnSpc>
                <a:spcPts val="6401"/>
              </a:lnSpc>
            </a:pPr>
            <a:r>
              <a:rPr lang="en-US" sz="6100" b="1" u="none" strike="noStrike">
                <a:solidFill>
                  <a:srgbClr val="E9473F"/>
                </a:solidFill>
                <a:effectLst/>
                <a:uFillTx/>
                <a:latin typeface="Helvetica-Bold"/>
                <a:ea typeface="Helvetica-Bold"/>
              </a:rPr>
              <a:t>A Foundation for Lifelong Learning</a:t>
            </a:r>
            <a:endParaRPr lang="en-US" sz="6100" b="0" u="none" strike="noStrike">
              <a:solidFill>
                <a:srgbClr val="FFFFFF"/>
              </a:solidFill>
              <a:effectLst/>
              <a:uFillTx/>
              <a:latin typeface="Arial"/>
            </a:endParaRPr>
          </a:p>
        </p:txBody>
      </p:sp>
      <p:sp>
        <p:nvSpPr>
          <p:cNvPr id="110" name="Freeform: Shape 109"/>
          <p:cNvSpPr/>
          <p:nvPr/>
        </p:nvSpPr>
        <p:spPr>
          <a:xfrm>
            <a:off x="16020720" y="3496680"/>
            <a:ext cx="1585080" cy="1758600"/>
          </a:xfrm>
          <a:custGeom>
            <a:avLst/>
            <a:gdLst/>
            <a:ahLst/>
            <a:cxnLst/>
            <a:rect l="0" t="0" r="r" b="b"/>
            <a:pathLst>
              <a:path w="4403" h="4885">
                <a:moveTo>
                  <a:pt x="0" y="0"/>
                </a:moveTo>
                <a:lnTo>
                  <a:pt x="4403" y="0"/>
                </a:lnTo>
                <a:lnTo>
                  <a:pt x="4403" y="4885"/>
                </a:lnTo>
                <a:lnTo>
                  <a:pt x="0" y="4885"/>
                </a:lnTo>
                <a:lnTo>
                  <a:pt x="0" y="0"/>
                </a:lnTo>
                <a:close/>
              </a:path>
            </a:pathLst>
          </a:custGeom>
          <a:blipFill rotWithShape="0">
            <a:blip r:embed="rId3"/>
            <a:stretch/>
          </a:blipFill>
          <a:ln w="0">
            <a:noFill/>
          </a:ln>
        </p:spPr>
        <p:txBody>
          <a:bodyPr lIns="90000" tIns="45000" rIns="90000" bIns="45000" anchor="t">
            <a:noAutofit/>
          </a:bodyPr>
          <a:lstStyle/>
          <a:p>
            <a:endParaRPr lang="en-US" sz="1800" b="0" u="none" strike="noStrike">
              <a:solidFill>
                <a:srgbClr val="000000"/>
              </a:solidFill>
              <a:effectLst/>
              <a:uFillTx/>
              <a:latin typeface="Arial"/>
            </a:endParaRPr>
          </a:p>
        </p:txBody>
      </p:sp>
    </p:spTree>
  </p:cSld>
  <p:clrMapOvr>
    <a:masterClrMapping/>
  </p:clrMapOvr>
</p:sld>
</file>

<file path=ppt/theme/theme1.xml><?xml version="1.0" encoding="utf-8"?>
<a:theme xmlns:a="http://schemas.openxmlformats.org/drawingml/2006/main"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511</Words>
  <Application>Microsoft Macintosh PowerPoint</Application>
  <PresentationFormat>Custom</PresentationFormat>
  <Paragraphs>33</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Helvetica-Bold</vt:lpstr>
      <vt:lpstr>OpenSymbol</vt:lpstr>
      <vt:lpstr>Symbol</vt:lpstr>
      <vt:lpstr>Wingdings</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Vansant</dc:creator>
  <cp:lastModifiedBy>Caroline Hollowell</cp:lastModifiedBy>
  <cp:revision>1</cp:revision>
  <dcterms:modified xsi:type="dcterms:W3CDTF">2026-08-16T15:19:31Z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cp:revision>0</cp:revision>
  <dc:subject/>
  <dc:title/>
</cp:coreProperties>
</file>